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7"/>
  </p:notesMasterIdLst>
  <p:handoutMasterIdLst>
    <p:handoutMasterId r:id="rId48"/>
  </p:handoutMasterIdLst>
  <p:sldIdLst>
    <p:sldId id="256" r:id="rId2"/>
    <p:sldId id="286" r:id="rId3"/>
    <p:sldId id="288" r:id="rId4"/>
    <p:sldId id="298" r:id="rId5"/>
    <p:sldId id="338" r:id="rId6"/>
    <p:sldId id="311" r:id="rId7"/>
    <p:sldId id="312" r:id="rId8"/>
    <p:sldId id="313" r:id="rId9"/>
    <p:sldId id="296" r:id="rId10"/>
    <p:sldId id="314" r:id="rId11"/>
    <p:sldId id="315" r:id="rId12"/>
    <p:sldId id="316" r:id="rId13"/>
    <p:sldId id="317" r:id="rId14"/>
    <p:sldId id="318" r:id="rId15"/>
    <p:sldId id="319" r:id="rId16"/>
    <p:sldId id="320" r:id="rId17"/>
    <p:sldId id="321" r:id="rId18"/>
    <p:sldId id="301" r:id="rId19"/>
    <p:sldId id="292" r:id="rId20"/>
    <p:sldId id="339" r:id="rId21"/>
    <p:sldId id="340" r:id="rId22"/>
    <p:sldId id="290" r:id="rId23"/>
    <p:sldId id="329" r:id="rId24"/>
    <p:sldId id="330" r:id="rId25"/>
    <p:sldId id="331" r:id="rId26"/>
    <p:sldId id="332" r:id="rId27"/>
    <p:sldId id="344" r:id="rId28"/>
    <p:sldId id="302" r:id="rId29"/>
    <p:sldId id="306" r:id="rId30"/>
    <p:sldId id="333" r:id="rId31"/>
    <p:sldId id="334" r:id="rId32"/>
    <p:sldId id="335" r:id="rId33"/>
    <p:sldId id="336" r:id="rId34"/>
    <p:sldId id="341" r:id="rId35"/>
    <p:sldId id="342" r:id="rId36"/>
    <p:sldId id="343" r:id="rId37"/>
    <p:sldId id="337" r:id="rId38"/>
    <p:sldId id="322" r:id="rId39"/>
    <p:sldId id="326" r:id="rId40"/>
    <p:sldId id="327" r:id="rId41"/>
    <p:sldId id="323" r:id="rId42"/>
    <p:sldId id="324" r:id="rId43"/>
    <p:sldId id="325" r:id="rId44"/>
    <p:sldId id="293" r:id="rId45"/>
    <p:sldId id="294" r:id="rId46"/>
  </p:sldIdLst>
  <p:sldSz cx="9144000" cy="6858000" type="screen4x3"/>
  <p:notesSz cx="7099300" cy="10234613"/>
  <p:defaultTextStyle>
    <a:lvl1pPr marL="0" algn="l" rtl="0" latinLnBrk="0">
      <a:defRPr lang="fr-FR" sz="1800" kern="1200">
        <a:solidFill>
          <a:schemeClr val="tx1"/>
        </a:solidFill>
        <a:latin typeface="+mn-lt"/>
        <a:ea typeface="+mn-ea"/>
        <a:cs typeface="+mn-cs"/>
      </a:defRPr>
    </a:lvl1pPr>
    <a:lvl2pPr marL="457200" algn="l" rtl="0" latinLnBrk="0">
      <a:defRPr lang="fr-FR" sz="1800" kern="1200">
        <a:solidFill>
          <a:schemeClr val="tx1"/>
        </a:solidFill>
        <a:latin typeface="+mn-lt"/>
        <a:ea typeface="+mn-ea"/>
        <a:cs typeface="+mn-cs"/>
      </a:defRPr>
    </a:lvl2pPr>
    <a:lvl3pPr marL="914400" algn="l" rtl="0" latinLnBrk="0">
      <a:defRPr lang="fr-FR" sz="1800" kern="1200">
        <a:solidFill>
          <a:schemeClr val="tx1"/>
        </a:solidFill>
        <a:latin typeface="+mn-lt"/>
        <a:ea typeface="+mn-ea"/>
        <a:cs typeface="+mn-cs"/>
      </a:defRPr>
    </a:lvl3pPr>
    <a:lvl4pPr marL="1371600" algn="l" rtl="0" latinLnBrk="0">
      <a:defRPr lang="fr-FR" sz="1800" kern="1200">
        <a:solidFill>
          <a:schemeClr val="tx1"/>
        </a:solidFill>
        <a:latin typeface="+mn-lt"/>
        <a:ea typeface="+mn-ea"/>
        <a:cs typeface="+mn-cs"/>
      </a:defRPr>
    </a:lvl4pPr>
    <a:lvl5pPr marL="1828800" algn="l" rtl="0" latinLnBrk="0">
      <a:defRPr lang="fr-FR" sz="1800" kern="1200">
        <a:solidFill>
          <a:schemeClr val="tx1"/>
        </a:solidFill>
        <a:latin typeface="+mn-lt"/>
        <a:ea typeface="+mn-ea"/>
        <a:cs typeface="+mn-cs"/>
      </a:defRPr>
    </a:lvl5pPr>
    <a:lvl6pPr marL="2286000" algn="l" rtl="0" latinLnBrk="0">
      <a:defRPr lang="fr-FR" sz="1800" kern="1200">
        <a:solidFill>
          <a:schemeClr val="tx1"/>
        </a:solidFill>
        <a:latin typeface="+mn-lt"/>
        <a:ea typeface="+mn-ea"/>
        <a:cs typeface="+mn-cs"/>
      </a:defRPr>
    </a:lvl6pPr>
    <a:lvl7pPr marL="2743200" algn="l" rtl="0" latinLnBrk="0">
      <a:defRPr lang="fr-FR" sz="1800" kern="1200">
        <a:solidFill>
          <a:schemeClr val="tx1"/>
        </a:solidFill>
        <a:latin typeface="+mn-lt"/>
        <a:ea typeface="+mn-ea"/>
        <a:cs typeface="+mn-cs"/>
      </a:defRPr>
    </a:lvl7pPr>
    <a:lvl8pPr marL="3200400" algn="l" rtl="0" latinLnBrk="0">
      <a:defRPr lang="fr-FR" sz="1800" kern="1200">
        <a:solidFill>
          <a:schemeClr val="tx1"/>
        </a:solidFill>
        <a:latin typeface="+mn-lt"/>
        <a:ea typeface="+mn-ea"/>
        <a:cs typeface="+mn-cs"/>
      </a:defRPr>
    </a:lvl8pPr>
    <a:lvl9pPr marL="3657600" algn="l" rtl="0" latinLnBrk="0">
      <a:defRPr lang="fr-F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76" autoAdjust="0"/>
    <p:restoredTop sz="87958" autoAdjust="0"/>
  </p:normalViewPr>
  <p:slideViewPr>
    <p:cSldViewPr>
      <p:cViewPr>
        <p:scale>
          <a:sx n="110" d="100"/>
          <a:sy n="110" d="100"/>
        </p:scale>
        <p:origin x="-600"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1" d="100"/>
          <a:sy n="51" d="100"/>
        </p:scale>
        <p:origin x="-2910"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6363"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sz="quarter" idx="1"/>
          </p:nvPr>
        </p:nvSpPr>
        <p:spPr>
          <a:xfrm>
            <a:off x="4021294" y="0"/>
            <a:ext cx="3076363" cy="511731"/>
          </a:xfrm>
          <a:prstGeom prst="rect">
            <a:avLst/>
          </a:prstGeom>
        </p:spPr>
        <p:txBody>
          <a:bodyPr vert="horz" lIns="99048" tIns="49524" rIns="99048" bIns="49524"/>
          <a:lstStyle>
            <a:extLst/>
          </a:lstStyle>
          <a:p>
            <a:fld id="{31555DB1-8736-42A3-B48D-2B08FB93332A}" type="datetimeFigureOut">
              <a:rPr lang="fr-FR" smtClean="0"/>
              <a:pPr/>
              <a:t>23/09/2013</a:t>
            </a:fld>
            <a:endParaRPr lang="fr-FR"/>
          </a:p>
        </p:txBody>
      </p:sp>
      <p:sp>
        <p:nvSpPr>
          <p:cNvPr id="4" name="Rectangle 4"/>
          <p:cNvSpPr>
            <a:spLocks noGrp="1"/>
          </p:cNvSpPr>
          <p:nvPr>
            <p:ph type="ftr" sz="quarter" idx="2"/>
          </p:nvPr>
        </p:nvSpPr>
        <p:spPr>
          <a:xfrm>
            <a:off x="0" y="9721106"/>
            <a:ext cx="3076363" cy="511731"/>
          </a:xfrm>
          <a:prstGeom prst="rect">
            <a:avLst/>
          </a:prstGeom>
        </p:spPr>
        <p:txBody>
          <a:bodyPr vert="horz" lIns="99048" tIns="49524" rIns="99048" bIns="49524"/>
          <a:lstStyle>
            <a:extLst/>
          </a:lstStyle>
          <a:p>
            <a:endParaRPr lang="fr-FR"/>
          </a:p>
        </p:txBody>
      </p:sp>
      <p:sp>
        <p:nvSpPr>
          <p:cNvPr id="5" name="Rectangle 5"/>
          <p:cNvSpPr>
            <a:spLocks noGrp="1"/>
          </p:cNvSpPr>
          <p:nvPr>
            <p:ph type="sldNum" sz="quarter" idx="3"/>
          </p:nvPr>
        </p:nvSpPr>
        <p:spPr>
          <a:xfrm>
            <a:off x="4021294" y="9721106"/>
            <a:ext cx="3076363" cy="511731"/>
          </a:xfrm>
          <a:prstGeom prst="rect">
            <a:avLst/>
          </a:prstGeom>
        </p:spPr>
        <p:txBody>
          <a:bodyPr vert="horz" lIns="99048" tIns="49524" rIns="99048" bIns="49524"/>
          <a:lstStyle>
            <a:extLst/>
          </a:lstStyle>
          <a:p>
            <a:fld id="{5400D380-E0D7-4EB1-B91E-BFCC7DA7F29D}" type="slidenum">
              <a:rPr lang="fr-FR" smtClean="0"/>
              <a:pPr/>
              <a:t>‹N°›</a:t>
            </a:fld>
            <a:endParaRPr lang="fr-FR"/>
          </a:p>
        </p:txBody>
      </p:sp>
    </p:spTree>
    <p:extLst>
      <p:ext uri="{BB962C8B-B14F-4D97-AF65-F5344CB8AC3E}">
        <p14:creationId xmlns:p14="http://schemas.microsoft.com/office/powerpoint/2010/main" val="1438495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6363"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idx="1"/>
          </p:nvPr>
        </p:nvSpPr>
        <p:spPr>
          <a:xfrm>
            <a:off x="4021294" y="0"/>
            <a:ext cx="3076363" cy="511731"/>
          </a:xfrm>
          <a:prstGeom prst="rect">
            <a:avLst/>
          </a:prstGeom>
        </p:spPr>
        <p:txBody>
          <a:bodyPr vert="horz" lIns="99048" tIns="49524" rIns="99048" bIns="49524"/>
          <a:lstStyle>
            <a:extLst/>
          </a:lstStyle>
          <a:p>
            <a:fld id="{0BDB199F-A56C-4049-BA04-1447030960FF}" type="datetimeFigureOut">
              <a:rPr lang="fr-FR"/>
              <a:pPr/>
              <a:t>23/09/2013</a:t>
            </a:fld>
            <a:endParaRPr lang="fr-FR"/>
          </a:p>
        </p:txBody>
      </p:sp>
      <p:sp>
        <p:nvSpPr>
          <p:cNvPr id="4" name="Rectangle 4"/>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anchor="ctr"/>
          <a:lstStyle>
            <a:extLst/>
          </a:lstStyle>
          <a:p>
            <a:endParaRPr lang="fr-FR"/>
          </a:p>
        </p:txBody>
      </p:sp>
      <p:sp>
        <p:nvSpPr>
          <p:cNvPr id="5" name="Rectangle 5"/>
          <p:cNvSpPr>
            <a:spLocks noGrp="1"/>
          </p:cNvSpPr>
          <p:nvPr>
            <p:ph type="body" sz="quarter" idx="3"/>
          </p:nvPr>
        </p:nvSpPr>
        <p:spPr>
          <a:xfrm>
            <a:off x="709930" y="4861441"/>
            <a:ext cx="5679440" cy="4605576"/>
          </a:xfrm>
          <a:prstGeom prst="rect">
            <a:avLst/>
          </a:prstGeom>
        </p:spPr>
        <p:txBody>
          <a:bodyPr vert="horz" lIns="99048" tIns="49524" rIns="99048" bIns="49524">
            <a:normAutofit/>
          </a:bodyPr>
          <a:lstStyle>
            <a:extLst/>
          </a:lstStyle>
          <a:p>
            <a:pPr lvl="0"/>
            <a:r>
              <a:rPr lang="fr-FR"/>
              <a:t>Modifiez les styles du texte du masque</a:t>
            </a:r>
          </a:p>
          <a:p>
            <a:pPr lvl="1"/>
            <a:r>
              <a:rPr lang="fr-FR"/>
              <a:t>Niveau 2</a:t>
            </a:r>
          </a:p>
          <a:p>
            <a:pPr lvl="2"/>
            <a:r>
              <a:rPr lang="fr-FR"/>
              <a:t>Niveau 3</a:t>
            </a:r>
          </a:p>
          <a:p>
            <a:pPr lvl="3"/>
            <a:r>
              <a:rPr lang="fr-FR"/>
              <a:t>Niveau 4</a:t>
            </a:r>
          </a:p>
          <a:p>
            <a:pPr lvl="4"/>
            <a:r>
              <a:rPr lang="fr-FR"/>
              <a:t>Niveau 5</a:t>
            </a:r>
          </a:p>
        </p:txBody>
      </p:sp>
      <p:sp>
        <p:nvSpPr>
          <p:cNvPr id="6" name="Rectangle 6"/>
          <p:cNvSpPr>
            <a:spLocks noGrp="1"/>
          </p:cNvSpPr>
          <p:nvPr>
            <p:ph type="ftr" sz="quarter" idx="4"/>
          </p:nvPr>
        </p:nvSpPr>
        <p:spPr>
          <a:xfrm>
            <a:off x="0" y="9721106"/>
            <a:ext cx="3076363" cy="511731"/>
          </a:xfrm>
          <a:prstGeom prst="rect">
            <a:avLst/>
          </a:prstGeom>
        </p:spPr>
        <p:txBody>
          <a:bodyPr vert="horz" lIns="99048" tIns="49524" rIns="99048" bIns="49524"/>
          <a:lstStyle>
            <a:extLst/>
          </a:lstStyle>
          <a:p>
            <a:endParaRPr lang="fr-FR"/>
          </a:p>
        </p:txBody>
      </p:sp>
      <p:sp>
        <p:nvSpPr>
          <p:cNvPr id="7" name="Rectangle 7"/>
          <p:cNvSpPr>
            <a:spLocks noGrp="1"/>
          </p:cNvSpPr>
          <p:nvPr>
            <p:ph type="sldNum" sz="quarter" idx="5"/>
          </p:nvPr>
        </p:nvSpPr>
        <p:spPr>
          <a:xfrm>
            <a:off x="4021294" y="9721106"/>
            <a:ext cx="3076363" cy="511731"/>
          </a:xfrm>
          <a:prstGeom prst="rect">
            <a:avLst/>
          </a:prstGeom>
        </p:spPr>
        <p:txBody>
          <a:bodyPr vert="horz" lIns="99048" tIns="49524" rIns="99048" bIns="49524"/>
          <a:lstStyle>
            <a:extLst/>
          </a:lstStyle>
          <a:p>
            <a:fld id="{B3A019F3-8596-4028-9847-CBD3A185B07A}" type="slidenum">
              <a:rPr/>
              <a:pPr/>
              <a:t>‹N°›</a:t>
            </a:fld>
            <a:endParaRPr lang="fr-FR"/>
          </a:p>
        </p:txBody>
      </p:sp>
    </p:spTree>
    <p:extLst>
      <p:ext uri="{BB962C8B-B14F-4D97-AF65-F5344CB8AC3E}">
        <p14:creationId xmlns:p14="http://schemas.microsoft.com/office/powerpoint/2010/main" val="4250513878"/>
      </p:ext>
    </p:extLst>
  </p:cSld>
  <p:clrMap bg1="lt1" tx1="dk1" bg2="lt2" tx2="dk2" accent1="accent1" accent2="accent2" accent3="accent3" accent4="accent4" accent5="accent5" accent6="accent6" hlink="hlink" folHlink="folHlink"/>
  <p:notesStyle>
    <a:lvl1pPr marL="0" algn="l" rtl="0" latinLnBrk="0">
      <a:defRPr lang="fr-FR" sz="1200" kern="1200">
        <a:solidFill>
          <a:schemeClr val="tx1"/>
        </a:solidFill>
        <a:latin typeface="+mn-lt"/>
        <a:ea typeface="+mn-ea"/>
        <a:cs typeface="+mn-cs"/>
      </a:defRPr>
    </a:lvl1pPr>
    <a:lvl2pPr marL="457200" algn="l" rtl="0" latinLnBrk="0">
      <a:defRPr lang="fr-FR" sz="1200" kern="1200">
        <a:solidFill>
          <a:schemeClr val="tx1"/>
        </a:solidFill>
        <a:latin typeface="+mn-lt"/>
        <a:ea typeface="+mn-ea"/>
        <a:cs typeface="+mn-cs"/>
      </a:defRPr>
    </a:lvl2pPr>
    <a:lvl3pPr marL="914400" algn="l" rtl="0" latinLnBrk="0">
      <a:defRPr lang="fr-FR" sz="1200" kern="1200">
        <a:solidFill>
          <a:schemeClr val="tx1"/>
        </a:solidFill>
        <a:latin typeface="+mn-lt"/>
        <a:ea typeface="+mn-ea"/>
        <a:cs typeface="+mn-cs"/>
      </a:defRPr>
    </a:lvl3pPr>
    <a:lvl4pPr marL="1371600" algn="l" rtl="0" latinLnBrk="0">
      <a:defRPr lang="fr-FR" sz="1200" kern="1200">
        <a:solidFill>
          <a:schemeClr val="tx1"/>
        </a:solidFill>
        <a:latin typeface="+mn-lt"/>
        <a:ea typeface="+mn-ea"/>
        <a:cs typeface="+mn-cs"/>
      </a:defRPr>
    </a:lvl4pPr>
    <a:lvl5pPr marL="1828800" algn="l" rtl="0" latinLnBrk="0">
      <a:defRPr lang="fr-FR" sz="1200" kern="1200">
        <a:solidFill>
          <a:schemeClr val="tx1"/>
        </a:solidFill>
        <a:latin typeface="+mn-lt"/>
        <a:ea typeface="+mn-ea"/>
        <a:cs typeface="+mn-cs"/>
      </a:defRPr>
    </a:lvl5pPr>
    <a:lvl6pPr marL="2286000" algn="l" rtl="0" latinLnBrk="0">
      <a:defRPr lang="fr-FR" sz="1200" kern="1200">
        <a:solidFill>
          <a:schemeClr val="tx1"/>
        </a:solidFill>
        <a:latin typeface="+mn-lt"/>
        <a:ea typeface="+mn-ea"/>
        <a:cs typeface="+mn-cs"/>
      </a:defRPr>
    </a:lvl6pPr>
    <a:lvl7pPr marL="2743200" algn="l" rtl="0" latinLnBrk="0">
      <a:defRPr lang="fr-FR" sz="1200" kern="1200">
        <a:solidFill>
          <a:schemeClr val="tx1"/>
        </a:solidFill>
        <a:latin typeface="+mn-lt"/>
        <a:ea typeface="+mn-ea"/>
        <a:cs typeface="+mn-cs"/>
      </a:defRPr>
    </a:lvl7pPr>
    <a:lvl8pPr marL="3200400" algn="l" rtl="0" latinLnBrk="0">
      <a:defRPr lang="fr-FR" sz="1200" kern="1200">
        <a:solidFill>
          <a:schemeClr val="tx1"/>
        </a:solidFill>
        <a:latin typeface="+mn-lt"/>
        <a:ea typeface="+mn-ea"/>
        <a:cs typeface="+mn-cs"/>
      </a:defRPr>
    </a:lvl8pPr>
    <a:lvl9pPr marL="3657600" algn="l" rtl="0" latinLnBrk="0">
      <a:defRPr lang="fr-F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sp>
      <p:sp>
        <p:nvSpPr>
          <p:cNvPr id="3" name="Rectangle 3"/>
          <p:cNvSpPr>
            <a:spLocks noGrp="1"/>
          </p:cNvSpPr>
          <p:nvPr>
            <p:ph type="body" idx="1"/>
          </p:nvPr>
        </p:nvSpPr>
        <p:spPr/>
        <p:txBody>
          <a:bodyPr/>
          <a:lstStyle>
            <a:extLst/>
          </a:lstStyle>
          <a:p>
            <a:endParaRPr lang="fr-FR"/>
          </a:p>
        </p:txBody>
      </p:sp>
      <p:sp>
        <p:nvSpPr>
          <p:cNvPr id="4" name="Rectangle 4"/>
          <p:cNvSpPr>
            <a:spLocks noGrp="1"/>
          </p:cNvSpPr>
          <p:nvPr>
            <p:ph type="sldNum" sz="quarter" idx="10"/>
          </p:nvPr>
        </p:nvSpPr>
        <p:spPr/>
        <p:txBody>
          <a:bodyPr/>
          <a:lstStyle>
            <a:extLst/>
          </a:lstStyle>
          <a:p>
            <a:fld id="{B3A019F3-8596-4028-9847-CBD3A185B07A}"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B3A019F3-8596-4028-9847-CBD3A185B07A}" type="slidenum">
              <a:rPr lang="fr-FR" smtClean="0"/>
              <a:pPr/>
              <a:t>25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9" name="Rectangle 8"/>
          <p:cNvSpPr>
            <a:spLocks noGrp="1"/>
          </p:cNvSpPr>
          <p:nvPr>
            <p:ph type="body" sz="quarter" idx="13" hasCustomPrompt="1"/>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
        <p:nvSpPr>
          <p:cNvPr id="7" name="Rectangle 7"/>
          <p:cNvSpPr>
            <a:spLocks noGrp="1"/>
          </p:cNvSpPr>
          <p:nvPr>
            <p:ph type="dt" sz="half" idx="14"/>
          </p:nvPr>
        </p:nvSpPr>
        <p:spPr/>
        <p:txBody>
          <a:bodyPr/>
          <a:lstStyle>
            <a:extLst/>
          </a:lstStyle>
          <a:p>
            <a:pPr algn="r"/>
            <a:r>
              <a:rPr lang="fr-FR" smtClean="0"/>
              <a:t>28/6/2006</a:t>
            </a:r>
            <a:endParaRPr kumimoji="0" lang="fr-FR"/>
          </a:p>
        </p:txBody>
      </p:sp>
      <p:sp>
        <p:nvSpPr>
          <p:cNvPr id="8" name="Rectangle 8"/>
          <p:cNvSpPr>
            <a:spLocks noGrp="1"/>
          </p:cNvSpPr>
          <p:nvPr>
            <p:ph type="sldNum" sz="quarter" idx="15"/>
          </p:nvPr>
        </p:nvSpPr>
        <p:spPr/>
        <p:txBody>
          <a:bodyPr/>
          <a:lstStyle>
            <a:lvl1pPr algn="ctr">
              <a:defRPr/>
            </a:lvl1pPr>
            <a:extLst/>
          </a:lstStyle>
          <a:p>
            <a:fld id="{256D3EEF-DE4E-429D-8EC4-DDC531AFF587}" type="slidenum">
              <a:rPr lang="fr-FR" smtClean="0"/>
              <a:pPr/>
              <a:t>‹N°›</a:t>
            </a:fld>
            <a:endParaRPr lang="fr-FR"/>
          </a:p>
        </p:txBody>
      </p:sp>
      <p:sp>
        <p:nvSpPr>
          <p:cNvPr id="9" name="Rectangle 9"/>
          <p:cNvSpPr>
            <a:spLocks noGrp="1"/>
          </p:cNvSpPr>
          <p:nvPr>
            <p:ph type="ftr" sz="quarter" idx="16"/>
          </p:nvPr>
        </p:nvSpPr>
        <p:spPr/>
        <p:txBody>
          <a:bodyPr/>
          <a:lstStyle>
            <a:extLst/>
          </a:lstStyle>
          <a:p>
            <a:endParaRPr kumimoji="0"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oses : 1 Haut, 2 Bas">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80772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5"/>
          </p:nvPr>
        </p:nvSpPr>
        <p:spPr>
          <a:xfrm>
            <a:off x="301752" y="609600"/>
            <a:ext cx="8074152"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3"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19"/>
          <p:cNvSpPr>
            <a:spLocks noGrp="1"/>
          </p:cNvSpPr>
          <p:nvPr>
            <p:ph type="dt" sz="half" idx="22"/>
          </p:nvPr>
        </p:nvSpPr>
        <p:spPr/>
        <p:txBody>
          <a:bodyPr/>
          <a:lstStyle>
            <a:extLst/>
          </a:lstStyle>
          <a:p>
            <a:pPr algn="r"/>
            <a:r>
              <a:rPr lang="fr-FR" smtClean="0"/>
              <a:t>28/6/2006</a:t>
            </a:r>
            <a:endParaRPr kumimoji="0" lang="fr-FR"/>
          </a:p>
        </p:txBody>
      </p:sp>
      <p:sp>
        <p:nvSpPr>
          <p:cNvPr id="20" name="Rectangle 20"/>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poses">
    <p:spTree>
      <p:nvGrpSpPr>
        <p:cNvPr id="1" name=""/>
        <p:cNvGrpSpPr/>
        <p:nvPr/>
      </p:nvGrpSpPr>
      <p:grpSpPr>
        <a:xfrm>
          <a:off x="0" y="0"/>
          <a:ext cx="0" cy="0"/>
          <a:chOff x="0" y="0"/>
          <a:chExt cx="0" cy="0"/>
        </a:xfrm>
      </p:grpSpPr>
      <p:sp>
        <p:nvSpPr>
          <p:cNvPr id="19"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6"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8"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18"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9"/>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3" name="Rectangle 23"/>
          <p:cNvSpPr>
            <a:spLocks noGrp="1"/>
          </p:cNvSpPr>
          <p:nvPr>
            <p:ph type="dt" sz="half" idx="22"/>
          </p:nvPr>
        </p:nvSpPr>
        <p:spPr/>
        <p:txBody>
          <a:bodyPr/>
          <a:lstStyle>
            <a:extLst/>
          </a:lstStyle>
          <a:p>
            <a:pPr algn="r"/>
            <a:r>
              <a:rPr lang="fr-FR" smtClean="0"/>
              <a:t>28/6/2006</a:t>
            </a:r>
            <a:endParaRPr kumimoji="0" lang="fr-FR"/>
          </a:p>
        </p:txBody>
      </p:sp>
      <p:sp>
        <p:nvSpPr>
          <p:cNvPr id="27" name="Rectangle 27"/>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8" name="Rectangle 28"/>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poses : 1 Gauche, 3 Droite">
    <p:spTree>
      <p:nvGrpSpPr>
        <p:cNvPr id="1" name=""/>
        <p:cNvGrpSpPr/>
        <p:nvPr/>
      </p:nvGrpSpPr>
      <p:grpSpPr>
        <a:xfrm>
          <a:off x="0" y="0"/>
          <a:ext cx="0" cy="0"/>
          <a:chOff x="0" y="0"/>
          <a:chExt cx="0" cy="0"/>
        </a:xfrm>
      </p:grpSpPr>
      <p:sp>
        <p:nvSpPr>
          <p:cNvPr id="4"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0"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8" name="Rectangle 11"/>
          <p:cNvSpPr>
            <a:spLocks noGrp="1"/>
          </p:cNvSpPr>
          <p:nvPr>
            <p:ph sz="quarter" idx="16"/>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17"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18"/>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9"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20"/>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8" name="Rectangle 18"/>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1" name="Rectangle 21"/>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oses : 3 Gauche, 1 Droite">
    <p:spTree>
      <p:nvGrpSpPr>
        <p:cNvPr id="1" name=""/>
        <p:cNvGrpSpPr/>
        <p:nvPr/>
      </p:nvGrpSpPr>
      <p:grpSpPr>
        <a:xfrm>
          <a:off x="0" y="0"/>
          <a:ext cx="0" cy="0"/>
          <a:chOff x="0" y="0"/>
          <a:chExt cx="0" cy="0"/>
        </a:xfrm>
      </p:grpSpPr>
      <p:sp>
        <p:nvSpPr>
          <p:cNvPr id="2"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8" name="Rectangle 8"/>
          <p:cNvSpPr>
            <a:spLocks noGrp="1"/>
          </p:cNvSpPr>
          <p:nvPr>
            <p:ph type="body" sz="quarter" idx="13"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5"/>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9" name="Rectangle 8"/>
          <p:cNvSpPr>
            <a:spLocks noGrp="1"/>
          </p:cNvSpPr>
          <p:nvPr>
            <p:ph type="body" sz="quarter" idx="14"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0" name="Rectangle 11"/>
          <p:cNvSpPr>
            <a:spLocks noGrp="1"/>
          </p:cNvSpPr>
          <p:nvPr>
            <p:ph sz="quarter" idx="16"/>
          </p:nvPr>
        </p:nvSpPr>
        <p:spPr>
          <a:xfrm>
            <a:off x="3048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8"/>
          <p:cNvSpPr>
            <a:spLocks noGrp="1"/>
          </p:cNvSpPr>
          <p:nvPr>
            <p:ph type="body" sz="quarter" idx="17" hasCustomPrompt="1"/>
          </p:nvPr>
        </p:nvSpPr>
        <p:spPr>
          <a:xfrm>
            <a:off x="3017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8"/>
          </p:nvPr>
        </p:nvSpPr>
        <p:spPr>
          <a:xfrm>
            <a:off x="3017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9" hasCustomPrompt="1"/>
          </p:nvPr>
        </p:nvSpPr>
        <p:spPr>
          <a:xfrm>
            <a:off x="3048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0"/>
          </p:nvPr>
        </p:nvSpPr>
        <p:spPr>
          <a:xfrm>
            <a:off x="3048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9" name="Rectangle 19"/>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0" name="Rectangle 20"/>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poses : 2 Gauche, 3 Droite">
    <p:spTree>
      <p:nvGrpSpPr>
        <p:cNvPr id="1" name=""/>
        <p:cNvGrpSpPr/>
        <p:nvPr/>
      </p:nvGrpSpPr>
      <p:grpSpPr>
        <a:xfrm>
          <a:off x="0" y="0"/>
          <a:ext cx="0" cy="0"/>
          <a:chOff x="0" y="0"/>
          <a:chExt cx="0" cy="0"/>
        </a:xfrm>
      </p:grpSpPr>
      <p:sp>
        <p:nvSpPr>
          <p:cNvPr id="20"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3"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8"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9" name="Rectangle 11"/>
          <p:cNvSpPr>
            <a:spLocks noGrp="1"/>
          </p:cNvSpPr>
          <p:nvPr>
            <p:ph sz="quarter" idx="18"/>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1" name="Rectangle 8"/>
          <p:cNvSpPr>
            <a:spLocks noGrp="1"/>
          </p:cNvSpPr>
          <p:nvPr>
            <p:ph type="body" sz="quarter" idx="19"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2" name="Rectangle 11"/>
          <p:cNvSpPr>
            <a:spLocks noGrp="1"/>
          </p:cNvSpPr>
          <p:nvPr>
            <p:ph sz="quarter" idx="20"/>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3" name="Rectangle 8"/>
          <p:cNvSpPr>
            <a:spLocks noGrp="1"/>
          </p:cNvSpPr>
          <p:nvPr>
            <p:ph type="body" sz="quarter" idx="21"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4" name="Rectangle 11"/>
          <p:cNvSpPr>
            <a:spLocks noGrp="1"/>
          </p:cNvSpPr>
          <p:nvPr>
            <p:ph sz="quarter" idx="22"/>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16"/>
          <p:cNvSpPr>
            <a:spLocks noGrp="1"/>
          </p:cNvSpPr>
          <p:nvPr>
            <p:ph type="dt" sz="half" idx="23"/>
          </p:nvPr>
        </p:nvSpPr>
        <p:spPr/>
        <p:txBody>
          <a:bodyPr/>
          <a:lstStyle>
            <a:extLst/>
          </a:lstStyle>
          <a:p>
            <a:pPr algn="r"/>
            <a:r>
              <a:rPr lang="fr-FR" smtClean="0"/>
              <a:t>28/6/2006</a:t>
            </a:r>
            <a:endParaRPr kumimoji="0" lang="fr-FR"/>
          </a:p>
        </p:txBody>
      </p:sp>
      <p:sp>
        <p:nvSpPr>
          <p:cNvPr id="17" name="Rectangle 17"/>
          <p:cNvSpPr>
            <a:spLocks noGrp="1"/>
          </p:cNvSpPr>
          <p:nvPr>
            <p:ph type="sldNum" sz="quarter" idx="24"/>
          </p:nvPr>
        </p:nvSpPr>
        <p:spPr/>
        <p:txBody>
          <a:bodyPr/>
          <a:lstStyle>
            <a:extLst/>
          </a:lstStyle>
          <a:p>
            <a:pPr algn="r"/>
            <a:fld id="{256D3EEF-DE4E-429D-8EC4-DDC531AFF587}" type="slidenum">
              <a:rPr kumimoji="0" lang="fr-FR" sz="1000"/>
              <a:pPr algn="r"/>
              <a:t>‹N°›</a:t>
            </a:fld>
            <a:endParaRPr kumimoji="0" lang="fr-FR"/>
          </a:p>
        </p:txBody>
      </p:sp>
      <p:sp>
        <p:nvSpPr>
          <p:cNvPr id="18" name="Rectangle 18"/>
          <p:cNvSpPr>
            <a:spLocks noGrp="1"/>
          </p:cNvSpPr>
          <p:nvPr>
            <p:ph type="ftr" sz="quarter" idx="25"/>
          </p:nvPr>
        </p:nvSpPr>
        <p:spPr/>
        <p:txBody>
          <a:bodyPr/>
          <a:lstStyle>
            <a:extLst/>
          </a:lstStyle>
          <a:p>
            <a:endParaRPr kumimoji="0"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poses : 3 Gauche, 2 Droite">
    <p:spTree>
      <p:nvGrpSpPr>
        <p:cNvPr id="1" name=""/>
        <p:cNvGrpSpPr/>
        <p:nvPr/>
      </p:nvGrpSpPr>
      <p:grpSpPr>
        <a:xfrm>
          <a:off x="0" y="0"/>
          <a:ext cx="0" cy="0"/>
          <a:chOff x="0" y="0"/>
          <a:chExt cx="0" cy="0"/>
        </a:xfrm>
      </p:grpSpPr>
      <p:sp>
        <p:nvSpPr>
          <p:cNvPr id="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1" name="Rectangle 8"/>
          <p:cNvSpPr>
            <a:spLocks noGrp="1"/>
          </p:cNvSpPr>
          <p:nvPr>
            <p:ph type="body" sz="quarter" idx="14" hasCustomPrompt="1"/>
          </p:nvPr>
        </p:nvSpPr>
        <p:spPr>
          <a:xfrm>
            <a:off x="307848"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2" name="Rectangle 11"/>
          <p:cNvSpPr>
            <a:spLocks noGrp="1"/>
          </p:cNvSpPr>
          <p:nvPr>
            <p:ph sz="quarter" idx="16"/>
          </p:nvPr>
        </p:nvSpPr>
        <p:spPr>
          <a:xfrm>
            <a:off x="307848"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7" hasCustomPrompt="1"/>
          </p:nvPr>
        </p:nvSpPr>
        <p:spPr>
          <a:xfrm>
            <a:off x="304800"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8"/>
          </p:nvPr>
        </p:nvSpPr>
        <p:spPr>
          <a:xfrm>
            <a:off x="304800"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7" name="Rectangle 8"/>
          <p:cNvSpPr>
            <a:spLocks noGrp="1"/>
          </p:cNvSpPr>
          <p:nvPr>
            <p:ph type="body" sz="quarter" idx="19" hasCustomPrompt="1"/>
          </p:nvPr>
        </p:nvSpPr>
        <p:spPr>
          <a:xfrm>
            <a:off x="307848"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8" name="Rectangle 11"/>
          <p:cNvSpPr>
            <a:spLocks noGrp="1"/>
          </p:cNvSpPr>
          <p:nvPr>
            <p:ph sz="quarter" idx="20"/>
          </p:nvPr>
        </p:nvSpPr>
        <p:spPr>
          <a:xfrm>
            <a:off x="307848"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21"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22"/>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23"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4"/>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5"/>
          </p:nvPr>
        </p:nvSpPr>
        <p:spPr/>
        <p:txBody>
          <a:bodyPr/>
          <a:lstStyle>
            <a:extLst/>
          </a:lstStyle>
          <a:p>
            <a:pPr algn="r"/>
            <a:r>
              <a:rPr lang="fr-FR" smtClean="0"/>
              <a:t>28/6/2006</a:t>
            </a:r>
            <a:endParaRPr kumimoji="0" lang="fr-FR"/>
          </a:p>
        </p:txBody>
      </p:sp>
      <p:sp>
        <p:nvSpPr>
          <p:cNvPr id="18" name="Rectangle 18"/>
          <p:cNvSpPr>
            <a:spLocks noGrp="1"/>
          </p:cNvSpPr>
          <p:nvPr>
            <p:ph type="sldNum" sz="quarter" idx="26"/>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7"/>
          </p:nvPr>
        </p:nvSpPr>
        <p:spPr/>
        <p:txBody>
          <a:bodyPr/>
          <a:lstStyle>
            <a:extLst/>
          </a:lstStyle>
          <a:p>
            <a:endParaRPr kumimoji="0"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erre tombale">
    <p:spTree>
      <p:nvGrpSpPr>
        <p:cNvPr id="1" name=""/>
        <p:cNvGrpSpPr/>
        <p:nvPr/>
      </p:nvGrpSpPr>
      <p:grpSpPr>
        <a:xfrm>
          <a:off x="0" y="0"/>
          <a:ext cx="0" cy="0"/>
          <a:chOff x="0" y="0"/>
          <a:chExt cx="0" cy="0"/>
        </a:xfrm>
      </p:grpSpPr>
      <p:sp>
        <p:nvSpPr>
          <p:cNvPr id="23"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6"/>
          <p:cNvSpPr/>
          <p:nvPr/>
        </p:nvSpPr>
        <p:spPr>
          <a:xfrm>
            <a:off x="13716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8" name="Rectangle 6"/>
          <p:cNvSpPr/>
          <p:nvPr/>
        </p:nvSpPr>
        <p:spPr>
          <a:xfrm>
            <a:off x="13716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6" name="Rectangle 6"/>
          <p:cNvSpPr/>
          <p:nvPr/>
        </p:nvSpPr>
        <p:spPr>
          <a:xfrm>
            <a:off x="35052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5" name="Rectangle 6"/>
          <p:cNvSpPr/>
          <p:nvPr/>
        </p:nvSpPr>
        <p:spPr>
          <a:xfrm>
            <a:off x="35052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1" name="Rectangle 6"/>
          <p:cNvSpPr/>
          <p:nvPr/>
        </p:nvSpPr>
        <p:spPr>
          <a:xfrm>
            <a:off x="56388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6"/>
          <p:cNvSpPr/>
          <p:nvPr/>
        </p:nvSpPr>
        <p:spPr>
          <a:xfrm>
            <a:off x="56388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4" name="Rectangle 10"/>
          <p:cNvSpPr>
            <a:spLocks noGrp="1"/>
          </p:cNvSpPr>
          <p:nvPr>
            <p:ph type="pic" sz="quarter" idx="13" hasCustomPrompt="1"/>
          </p:nvPr>
        </p:nvSpPr>
        <p:spPr>
          <a:xfrm>
            <a:off x="1524000" y="1600200"/>
            <a:ext cx="1371600" cy="685800"/>
          </a:xfrm>
        </p:spPr>
        <p:txBody>
          <a:bodyPr/>
          <a:lstStyle>
            <a:extLst/>
          </a:lstStyle>
          <a:p>
            <a:r>
              <a:rPr kumimoji="0" lang="fr-FR"/>
              <a:t>Logo</a:t>
            </a:r>
            <a:r>
              <a:rPr kumimoji="0" lang="fr-FR" baseline="0"/>
              <a:t> de la société</a:t>
            </a:r>
            <a:endParaRPr kumimoji="0" lang="fr-FR"/>
          </a:p>
        </p:txBody>
      </p:sp>
      <p:sp>
        <p:nvSpPr>
          <p:cNvPr id="19" name="Rectangle 10"/>
          <p:cNvSpPr>
            <a:spLocks noGrp="1"/>
          </p:cNvSpPr>
          <p:nvPr>
            <p:ph type="pic" sz="quarter" idx="29" hasCustomPrompt="1"/>
          </p:nvPr>
        </p:nvSpPr>
        <p:spPr>
          <a:xfrm>
            <a:off x="1524000" y="4038600"/>
            <a:ext cx="1371600" cy="685800"/>
          </a:xfrm>
        </p:spPr>
        <p:txBody>
          <a:bodyPr/>
          <a:lstStyle>
            <a:extLst/>
          </a:lstStyle>
          <a:p>
            <a:r>
              <a:rPr kumimoji="0" lang="fr-FR"/>
              <a:t>Logo</a:t>
            </a:r>
            <a:r>
              <a:rPr kumimoji="0" lang="fr-FR" baseline="0"/>
              <a:t> de la société</a:t>
            </a:r>
            <a:endParaRPr kumimoji="0" lang="fr-FR"/>
          </a:p>
        </p:txBody>
      </p:sp>
      <p:sp>
        <p:nvSpPr>
          <p:cNvPr id="27" name="Rectangle 10"/>
          <p:cNvSpPr>
            <a:spLocks noGrp="1"/>
          </p:cNvSpPr>
          <p:nvPr>
            <p:ph type="pic" sz="quarter" idx="17" hasCustomPrompt="1"/>
          </p:nvPr>
        </p:nvSpPr>
        <p:spPr>
          <a:xfrm>
            <a:off x="3657600" y="1600200"/>
            <a:ext cx="1371600" cy="685800"/>
          </a:xfrm>
        </p:spPr>
        <p:txBody>
          <a:bodyPr/>
          <a:lstStyle>
            <a:extLst/>
          </a:lstStyle>
          <a:p>
            <a:r>
              <a:rPr kumimoji="0" lang="fr-FR"/>
              <a:t>Logo</a:t>
            </a:r>
            <a:r>
              <a:rPr kumimoji="0" lang="fr-FR" baseline="0"/>
              <a:t> de la société</a:t>
            </a:r>
            <a:endParaRPr kumimoji="0" lang="fr-FR"/>
          </a:p>
        </p:txBody>
      </p:sp>
      <p:sp>
        <p:nvSpPr>
          <p:cNvPr id="11" name="Rectangle 10"/>
          <p:cNvSpPr>
            <a:spLocks noGrp="1"/>
          </p:cNvSpPr>
          <p:nvPr>
            <p:ph type="pic" sz="quarter" idx="30" hasCustomPrompt="1"/>
          </p:nvPr>
        </p:nvSpPr>
        <p:spPr>
          <a:xfrm>
            <a:off x="3657600" y="4038600"/>
            <a:ext cx="1371600" cy="685800"/>
          </a:xfrm>
        </p:spPr>
        <p:txBody>
          <a:bodyPr/>
          <a:lstStyle>
            <a:extLst/>
          </a:lstStyle>
          <a:p>
            <a:r>
              <a:rPr kumimoji="0" lang="fr-FR"/>
              <a:t>Logo</a:t>
            </a:r>
            <a:r>
              <a:rPr kumimoji="0" lang="fr-FR" baseline="0"/>
              <a:t> de la société</a:t>
            </a:r>
            <a:endParaRPr kumimoji="0" lang="fr-FR"/>
          </a:p>
        </p:txBody>
      </p:sp>
      <p:sp>
        <p:nvSpPr>
          <p:cNvPr id="4" name="Rectangle 10"/>
          <p:cNvSpPr>
            <a:spLocks noGrp="1"/>
          </p:cNvSpPr>
          <p:nvPr>
            <p:ph type="pic" sz="quarter" idx="21" hasCustomPrompt="1"/>
          </p:nvPr>
        </p:nvSpPr>
        <p:spPr>
          <a:xfrm>
            <a:off x="5791200" y="1600200"/>
            <a:ext cx="1371600" cy="685800"/>
          </a:xfrm>
        </p:spPr>
        <p:txBody>
          <a:bodyPr/>
          <a:lstStyle>
            <a:extLst/>
          </a:lstStyle>
          <a:p>
            <a:r>
              <a:rPr kumimoji="0" lang="fr-FR"/>
              <a:t>Logo</a:t>
            </a:r>
            <a:r>
              <a:rPr kumimoji="0" lang="fr-FR" baseline="0"/>
              <a:t> de la société</a:t>
            </a:r>
            <a:endParaRPr kumimoji="0" lang="fr-FR"/>
          </a:p>
        </p:txBody>
      </p:sp>
      <p:sp>
        <p:nvSpPr>
          <p:cNvPr id="15" name="Rectangle 10"/>
          <p:cNvSpPr>
            <a:spLocks noGrp="1"/>
          </p:cNvSpPr>
          <p:nvPr>
            <p:ph type="pic" sz="quarter" idx="31" hasCustomPrompt="1"/>
          </p:nvPr>
        </p:nvSpPr>
        <p:spPr>
          <a:xfrm>
            <a:off x="5791200" y="4038600"/>
            <a:ext cx="1371600" cy="685800"/>
          </a:xfrm>
        </p:spPr>
        <p:txBody>
          <a:bodyPr/>
          <a:lstStyle>
            <a:extLst/>
          </a:lstStyle>
          <a:p>
            <a:r>
              <a:rPr kumimoji="0" lang="fr-FR"/>
              <a:t>Logo</a:t>
            </a:r>
            <a:r>
              <a:rPr kumimoji="0" lang="fr-FR" baseline="0"/>
              <a:t> de la société</a:t>
            </a:r>
            <a:endParaRPr kumimoji="0" lang="fr-FR"/>
          </a:p>
        </p:txBody>
      </p:sp>
      <p:sp>
        <p:nvSpPr>
          <p:cNvPr id="7" name="Rectangle 12"/>
          <p:cNvSpPr>
            <a:spLocks noGrp="1"/>
          </p:cNvSpPr>
          <p:nvPr>
            <p:ph type="body" sz="quarter" idx="14" hasCustomPrompt="1"/>
          </p:nvPr>
        </p:nvSpPr>
        <p:spPr>
          <a:xfrm>
            <a:off x="15240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8" name="Rectangle 12"/>
          <p:cNvSpPr>
            <a:spLocks noGrp="1"/>
          </p:cNvSpPr>
          <p:nvPr>
            <p:ph type="body" sz="quarter" idx="33" hasCustomPrompt="1"/>
          </p:nvPr>
        </p:nvSpPr>
        <p:spPr>
          <a:xfrm>
            <a:off x="15240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30" name="Rectangle 12"/>
          <p:cNvSpPr>
            <a:spLocks noGrp="1"/>
          </p:cNvSpPr>
          <p:nvPr>
            <p:ph type="body" sz="quarter" idx="18" hasCustomPrompt="1"/>
          </p:nvPr>
        </p:nvSpPr>
        <p:spPr>
          <a:xfrm>
            <a:off x="36576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13" name="Rectangle 12"/>
          <p:cNvSpPr>
            <a:spLocks noGrp="1"/>
          </p:cNvSpPr>
          <p:nvPr>
            <p:ph type="body" sz="quarter" idx="34" hasCustomPrompt="1"/>
          </p:nvPr>
        </p:nvSpPr>
        <p:spPr>
          <a:xfrm>
            <a:off x="36576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14" name="Rectangle 12"/>
          <p:cNvSpPr>
            <a:spLocks noGrp="1"/>
          </p:cNvSpPr>
          <p:nvPr>
            <p:ph type="body" sz="quarter" idx="22" hasCustomPrompt="1"/>
          </p:nvPr>
        </p:nvSpPr>
        <p:spPr>
          <a:xfrm>
            <a:off x="57912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 name="Rectangle 12"/>
          <p:cNvSpPr>
            <a:spLocks noGrp="1"/>
          </p:cNvSpPr>
          <p:nvPr>
            <p:ph type="body" sz="quarter" idx="35" hasCustomPrompt="1"/>
          </p:nvPr>
        </p:nvSpPr>
        <p:spPr>
          <a:xfrm>
            <a:off x="57912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44" name="Rectangle 11"/>
          <p:cNvSpPr>
            <a:spLocks noGrp="1"/>
          </p:cNvSpPr>
          <p:nvPr>
            <p:ph type="body" sz="quarter" idx="15" hasCustomPrompt="1"/>
          </p:nvPr>
        </p:nvSpPr>
        <p:spPr>
          <a:xfrm>
            <a:off x="15240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5" name="Rectangle 11"/>
          <p:cNvSpPr>
            <a:spLocks noGrp="1"/>
          </p:cNvSpPr>
          <p:nvPr>
            <p:ph type="body" sz="quarter" idx="37" hasCustomPrompt="1"/>
          </p:nvPr>
        </p:nvSpPr>
        <p:spPr>
          <a:xfrm>
            <a:off x="15240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4" name="Rectangle 11"/>
          <p:cNvSpPr>
            <a:spLocks noGrp="1"/>
          </p:cNvSpPr>
          <p:nvPr>
            <p:ph type="body" sz="quarter" idx="19" hasCustomPrompt="1"/>
          </p:nvPr>
        </p:nvSpPr>
        <p:spPr>
          <a:xfrm>
            <a:off x="36576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40" name="Rectangle 11"/>
          <p:cNvSpPr>
            <a:spLocks noGrp="1"/>
          </p:cNvSpPr>
          <p:nvPr>
            <p:ph type="body" sz="quarter" idx="38" hasCustomPrompt="1"/>
          </p:nvPr>
        </p:nvSpPr>
        <p:spPr>
          <a:xfrm>
            <a:off x="36576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8" name="Rectangle 11"/>
          <p:cNvSpPr>
            <a:spLocks noGrp="1"/>
          </p:cNvSpPr>
          <p:nvPr>
            <p:ph type="body" sz="quarter" idx="23" hasCustomPrompt="1"/>
          </p:nvPr>
        </p:nvSpPr>
        <p:spPr>
          <a:xfrm>
            <a:off x="57912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3" name="Rectangle 11"/>
          <p:cNvSpPr>
            <a:spLocks noGrp="1"/>
          </p:cNvSpPr>
          <p:nvPr>
            <p:ph type="body" sz="quarter" idx="39" hasCustomPrompt="1"/>
          </p:nvPr>
        </p:nvSpPr>
        <p:spPr>
          <a:xfrm>
            <a:off x="57912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5" name="Rectangle 14"/>
          <p:cNvSpPr>
            <a:spLocks noGrp="1"/>
          </p:cNvSpPr>
          <p:nvPr>
            <p:ph type="body" sz="quarter" idx="16" hasCustomPrompt="1"/>
          </p:nvPr>
        </p:nvSpPr>
        <p:spPr>
          <a:xfrm>
            <a:off x="15240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6" name="Rectangle 14"/>
          <p:cNvSpPr>
            <a:spLocks noGrp="1"/>
          </p:cNvSpPr>
          <p:nvPr>
            <p:ph type="body" sz="quarter" idx="41" hasCustomPrompt="1"/>
          </p:nvPr>
        </p:nvSpPr>
        <p:spPr>
          <a:xfrm>
            <a:off x="15240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62" name="Rectangle 14"/>
          <p:cNvSpPr>
            <a:spLocks noGrp="1"/>
          </p:cNvSpPr>
          <p:nvPr>
            <p:ph type="body" sz="quarter" idx="20" hasCustomPrompt="1"/>
          </p:nvPr>
        </p:nvSpPr>
        <p:spPr>
          <a:xfrm>
            <a:off x="36576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7" name="Rectangle 14"/>
          <p:cNvSpPr>
            <a:spLocks noGrp="1"/>
          </p:cNvSpPr>
          <p:nvPr>
            <p:ph type="body" sz="quarter" idx="42" hasCustomPrompt="1"/>
          </p:nvPr>
        </p:nvSpPr>
        <p:spPr>
          <a:xfrm>
            <a:off x="36576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41" name="Rectangle 14"/>
          <p:cNvSpPr>
            <a:spLocks noGrp="1"/>
          </p:cNvSpPr>
          <p:nvPr>
            <p:ph type="body" sz="quarter" idx="24" hasCustomPrompt="1"/>
          </p:nvPr>
        </p:nvSpPr>
        <p:spPr>
          <a:xfrm>
            <a:off x="57912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2" name="Rectangle 14"/>
          <p:cNvSpPr>
            <a:spLocks noGrp="1"/>
          </p:cNvSpPr>
          <p:nvPr>
            <p:ph type="body" sz="quarter" idx="43" hasCustomPrompt="1"/>
          </p:nvPr>
        </p:nvSpPr>
        <p:spPr>
          <a:xfrm>
            <a:off x="57912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9" name="Rectangle 51"/>
          <p:cNvSpPr>
            <a:spLocks noGrp="1"/>
          </p:cNvSpPr>
          <p:nvPr>
            <p:ph type="body" sz="quarter" idx="46"/>
          </p:nvPr>
        </p:nvSpPr>
        <p:spPr>
          <a:xfrm>
            <a:off x="304800" y="381000"/>
            <a:ext cx="8077200" cy="838200"/>
          </a:xfrm>
        </p:spPr>
        <p:txBody>
          <a:bodyPr/>
          <a:lstStyle>
            <a:lvl1pPr eaLnBrk="1" latinLnBrk="0" hangingPunct="1">
              <a:defRPr kumimoji="0" lang="fr-FR" sz="1200"/>
            </a:lvl1pPr>
            <a:extLst/>
          </a:lstStyle>
          <a:p>
            <a:pPr lvl="0" eaLnBrk="1" latinLnBrk="0" hangingPunct="1"/>
            <a:r>
              <a:rPr lang="fr-FR" smtClean="0"/>
              <a:t>Modifiez les styles du texte du masque</a:t>
            </a:r>
          </a:p>
        </p:txBody>
      </p:sp>
      <p:sp>
        <p:nvSpPr>
          <p:cNvPr id="42" name="Rectangle 42"/>
          <p:cNvSpPr>
            <a:spLocks noGrp="1"/>
          </p:cNvSpPr>
          <p:nvPr>
            <p:ph type="dt" sz="half" idx="47"/>
          </p:nvPr>
        </p:nvSpPr>
        <p:spPr/>
        <p:txBody>
          <a:bodyPr/>
          <a:lstStyle>
            <a:extLst/>
          </a:lstStyle>
          <a:p>
            <a:pPr algn="r"/>
            <a:r>
              <a:rPr lang="fr-FR" smtClean="0"/>
              <a:t>28/6/2006</a:t>
            </a:r>
            <a:endParaRPr kumimoji="0" lang="fr-FR"/>
          </a:p>
        </p:txBody>
      </p:sp>
      <p:sp>
        <p:nvSpPr>
          <p:cNvPr id="43" name="Rectangle 43"/>
          <p:cNvSpPr>
            <a:spLocks noGrp="1"/>
          </p:cNvSpPr>
          <p:nvPr>
            <p:ph type="sldNum" sz="quarter" idx="48"/>
          </p:nvPr>
        </p:nvSpPr>
        <p:spPr/>
        <p:txBody>
          <a:bodyPr/>
          <a:lstStyle>
            <a:extLst/>
          </a:lstStyle>
          <a:p>
            <a:pPr algn="r"/>
            <a:fld id="{256D3EEF-DE4E-429D-8EC4-DDC531AFF587}" type="slidenum">
              <a:rPr kumimoji="0" lang="fr-FR" sz="1000"/>
              <a:pPr algn="r"/>
              <a:t>‹N°›</a:t>
            </a:fld>
            <a:endParaRPr kumimoji="0" lang="fr-FR"/>
          </a:p>
        </p:txBody>
      </p:sp>
      <p:sp>
        <p:nvSpPr>
          <p:cNvPr id="45" name="Rectangle 45"/>
          <p:cNvSpPr>
            <a:spLocks noGrp="1"/>
          </p:cNvSpPr>
          <p:nvPr>
            <p:ph type="ftr" sz="quarter" idx="49"/>
          </p:nvPr>
        </p:nvSpPr>
        <p:spPr/>
        <p:txBody>
          <a:bodyPr/>
          <a:lstStyle>
            <a:extLst/>
          </a:lstStyle>
          <a:p>
            <a:endParaRPr kumimoji="0"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p:spTree>
      <p:nvGrpSpPr>
        <p:cNvPr id="1" name=""/>
        <p:cNvGrpSpPr/>
        <p:nvPr/>
      </p:nvGrpSpPr>
      <p:grpSpPr>
        <a:xfrm>
          <a:off x="0" y="0"/>
          <a:ext cx="0" cy="0"/>
          <a:chOff x="0" y="0"/>
          <a:chExt cx="0" cy="0"/>
        </a:xfrm>
      </p:grpSpPr>
      <p:sp>
        <p:nvSpPr>
          <p:cNvPr id="15" name="Rectangle 15"/>
          <p:cNvSpPr>
            <a:spLocks noGrp="1"/>
          </p:cNvSpPr>
          <p:nvPr>
            <p:ph type="sldNum" sz="quarter" idx="11"/>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6" name="Rectangle 16"/>
          <p:cNvSpPr>
            <a:spLocks noGrp="1"/>
          </p:cNvSpPr>
          <p:nvPr>
            <p:ph type="ftr" sz="quarter" idx="12"/>
          </p:nvPr>
        </p:nvSpPr>
        <p:spPr/>
        <p:txBody>
          <a:bodyPr/>
          <a:lstStyle>
            <a:extLst/>
          </a:lstStyle>
          <a:p>
            <a:endParaRPr kumimoji="0" lang="fr-FR"/>
          </a:p>
        </p:txBody>
      </p:sp>
      <p:sp>
        <p:nvSpPr>
          <p:cNvPr id="8" name="Rectangle 10"/>
          <p:cNvSpPr/>
          <p:nvPr userDrawn="1"/>
        </p:nvSpPr>
        <p:spPr>
          <a:xfrm>
            <a:off x="0" y="0"/>
            <a:ext cx="9144000" cy="40386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0" name="Date Placeholder 9"/>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9" name="Rectangle 10"/>
          <p:cNvSpPr/>
          <p:nvPr userDrawn="1"/>
        </p:nvSpPr>
        <p:spPr>
          <a:xfrm>
            <a:off x="0" y="3786190"/>
            <a:ext cx="9144000" cy="11430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 name="Rectangle 2"/>
          <p:cNvSpPr>
            <a:spLocks noGrp="1"/>
          </p:cNvSpPr>
          <p:nvPr>
            <p:ph type="ctrTitle"/>
          </p:nvPr>
        </p:nvSpPr>
        <p:spPr>
          <a:xfrm>
            <a:off x="285720" y="3857628"/>
            <a:ext cx="7239000" cy="1075184"/>
          </a:xfrm>
          <a:prstGeom prst="rect">
            <a:avLst/>
          </a:prstGeom>
          <a:noFill/>
        </p:spPr>
        <p:txBody>
          <a:bodyPr vert="horz">
            <a:normAutofit/>
          </a:bodyPr>
          <a:lstStyle>
            <a:lvl1pPr algn="l" eaLnBrk="1" latinLnBrk="0" hangingPunct="1">
              <a:defRPr kumimoji="0" lang="fr-FR" sz="2800" b="0" cap="all" spc="150" baseline="0">
                <a:solidFill>
                  <a:schemeClr val="bg1"/>
                </a:solidFill>
              </a:defRPr>
            </a:lvl1pPr>
            <a:extLst/>
          </a:lstStyle>
          <a:p>
            <a:pPr eaLnBrk="1" latinLnBrk="0" hangingPunct="1"/>
            <a:r>
              <a:rPr lang="fr-FR" dirty="0" smtClean="0"/>
              <a:t>Modifiez le style du titre</a:t>
            </a:r>
            <a:endParaRPr dirty="0"/>
          </a:p>
        </p:txBody>
      </p:sp>
      <p:sp>
        <p:nvSpPr>
          <p:cNvPr id="12" name="Rectangle 11"/>
          <p:cNvSpPr/>
          <p:nvPr userDrawn="1"/>
        </p:nvSpPr>
        <p:spPr>
          <a:xfrm>
            <a:off x="0" y="4901766"/>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026" name="Image 29" descr="logo pt aplati_Arrière-pla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44408" y="5627802"/>
            <a:ext cx="876672" cy="121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7956376" y="5445224"/>
            <a:ext cx="1164704" cy="139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p:nvSpPr>
          <p:cNvPr id="37" name="Rectangle 37"/>
          <p:cNvSpPr>
            <a:spLocks noGrp="1"/>
          </p:cNvSpPr>
          <p:nvPr>
            <p:ph type="body" sz="quarter" idx="13" hasCustomPrompt="1"/>
          </p:nvPr>
        </p:nvSpPr>
        <p:spPr>
          <a:xfrm>
            <a:off x="310896" y="381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3" name="Rectangle 37"/>
          <p:cNvSpPr>
            <a:spLocks noGrp="1"/>
          </p:cNvSpPr>
          <p:nvPr>
            <p:ph type="body" sz="quarter" idx="15" hasCustomPrompt="1"/>
          </p:nvPr>
        </p:nvSpPr>
        <p:spPr>
          <a:xfrm>
            <a:off x="304800" y="838200"/>
            <a:ext cx="7391400"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1" name="Rectangle 37"/>
          <p:cNvSpPr>
            <a:spLocks noGrp="1"/>
          </p:cNvSpPr>
          <p:nvPr>
            <p:ph type="body" sz="quarter" idx="17" hasCustomPrompt="1"/>
          </p:nvPr>
        </p:nvSpPr>
        <p:spPr>
          <a:xfrm>
            <a:off x="310896" y="1295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5" name="Rectangle 37"/>
          <p:cNvSpPr>
            <a:spLocks noGrp="1"/>
          </p:cNvSpPr>
          <p:nvPr>
            <p:ph type="body" sz="quarter" idx="19" hasCustomPrompt="1"/>
          </p:nvPr>
        </p:nvSpPr>
        <p:spPr>
          <a:xfrm>
            <a:off x="310896" y="1752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7" name="Rectangle 37"/>
          <p:cNvSpPr>
            <a:spLocks noGrp="1"/>
          </p:cNvSpPr>
          <p:nvPr>
            <p:ph type="body" sz="quarter" idx="21" hasCustomPrompt="1"/>
          </p:nvPr>
        </p:nvSpPr>
        <p:spPr>
          <a:xfrm>
            <a:off x="310896" y="22098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9" name="Rectangle 37"/>
          <p:cNvSpPr>
            <a:spLocks noGrp="1"/>
          </p:cNvSpPr>
          <p:nvPr>
            <p:ph type="body" sz="quarter" idx="23" hasCustomPrompt="1"/>
          </p:nvPr>
        </p:nvSpPr>
        <p:spPr>
          <a:xfrm>
            <a:off x="310896" y="2667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1" name="Rectangle 37"/>
          <p:cNvSpPr>
            <a:spLocks noGrp="1"/>
          </p:cNvSpPr>
          <p:nvPr>
            <p:ph type="body" sz="quarter" idx="25" hasCustomPrompt="1"/>
          </p:nvPr>
        </p:nvSpPr>
        <p:spPr>
          <a:xfrm>
            <a:off x="310896" y="3124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3" name="Rectangle 37"/>
          <p:cNvSpPr>
            <a:spLocks noGrp="1"/>
          </p:cNvSpPr>
          <p:nvPr>
            <p:ph type="body" sz="quarter" idx="27" hasCustomPrompt="1"/>
          </p:nvPr>
        </p:nvSpPr>
        <p:spPr>
          <a:xfrm>
            <a:off x="310896" y="3581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5" name="Rectangle 37"/>
          <p:cNvSpPr>
            <a:spLocks noGrp="1"/>
          </p:cNvSpPr>
          <p:nvPr>
            <p:ph type="body" sz="quarter" idx="29" hasCustomPrompt="1"/>
          </p:nvPr>
        </p:nvSpPr>
        <p:spPr>
          <a:xfrm>
            <a:off x="310896" y="4038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57" name="Rectangle 37"/>
          <p:cNvSpPr>
            <a:spLocks noGrp="1"/>
          </p:cNvSpPr>
          <p:nvPr>
            <p:ph type="body" sz="quarter" idx="31" hasCustomPrompt="1"/>
          </p:nvPr>
        </p:nvSpPr>
        <p:spPr>
          <a:xfrm>
            <a:off x="310896" y="44958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6" name="Rectangle 37"/>
          <p:cNvSpPr>
            <a:spLocks noGrp="1"/>
          </p:cNvSpPr>
          <p:nvPr>
            <p:ph type="body" sz="quarter" idx="33" hasCustomPrompt="1"/>
          </p:nvPr>
        </p:nvSpPr>
        <p:spPr>
          <a:xfrm>
            <a:off x="310896" y="4953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8" name="Rectangle 37"/>
          <p:cNvSpPr>
            <a:spLocks noGrp="1"/>
          </p:cNvSpPr>
          <p:nvPr>
            <p:ph type="body" sz="quarter" idx="35" hasCustomPrompt="1"/>
          </p:nvPr>
        </p:nvSpPr>
        <p:spPr>
          <a:xfrm>
            <a:off x="310896" y="5410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98" name="Rectangle 37"/>
          <p:cNvSpPr>
            <a:spLocks noGrp="1"/>
          </p:cNvSpPr>
          <p:nvPr>
            <p:ph type="body" sz="quarter" idx="14" hasCustomPrompt="1"/>
          </p:nvPr>
        </p:nvSpPr>
        <p:spPr>
          <a:xfrm>
            <a:off x="7696200" y="381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4" name="Rectangle 37"/>
          <p:cNvSpPr>
            <a:spLocks noGrp="1"/>
          </p:cNvSpPr>
          <p:nvPr>
            <p:ph type="body" sz="quarter" idx="16" hasCustomPrompt="1"/>
          </p:nvPr>
        </p:nvSpPr>
        <p:spPr>
          <a:xfrm>
            <a:off x="7696200" y="838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2" name="Rectangle 37"/>
          <p:cNvSpPr>
            <a:spLocks noGrp="1"/>
          </p:cNvSpPr>
          <p:nvPr>
            <p:ph type="body" sz="quarter" idx="18" hasCustomPrompt="1"/>
          </p:nvPr>
        </p:nvSpPr>
        <p:spPr>
          <a:xfrm>
            <a:off x="7696200" y="1295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6" name="Rectangle 37"/>
          <p:cNvSpPr>
            <a:spLocks noGrp="1"/>
          </p:cNvSpPr>
          <p:nvPr>
            <p:ph type="body" sz="quarter" idx="20" hasCustomPrompt="1"/>
          </p:nvPr>
        </p:nvSpPr>
        <p:spPr>
          <a:xfrm>
            <a:off x="7696200" y="1752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8" name="Rectangle 37"/>
          <p:cNvSpPr>
            <a:spLocks noGrp="1"/>
          </p:cNvSpPr>
          <p:nvPr>
            <p:ph type="body" sz="quarter" idx="22" hasCustomPrompt="1"/>
          </p:nvPr>
        </p:nvSpPr>
        <p:spPr>
          <a:xfrm>
            <a:off x="7696200" y="2209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0" name="Rectangle 37"/>
          <p:cNvSpPr>
            <a:spLocks noGrp="1"/>
          </p:cNvSpPr>
          <p:nvPr>
            <p:ph type="body" sz="quarter" idx="24" hasCustomPrompt="1"/>
          </p:nvPr>
        </p:nvSpPr>
        <p:spPr>
          <a:xfrm>
            <a:off x="7696200" y="2667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2" name="Rectangle 37"/>
          <p:cNvSpPr>
            <a:spLocks noGrp="1"/>
          </p:cNvSpPr>
          <p:nvPr>
            <p:ph type="body" sz="quarter" idx="26" hasCustomPrompt="1"/>
          </p:nvPr>
        </p:nvSpPr>
        <p:spPr>
          <a:xfrm>
            <a:off x="7696200" y="3124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4" name="Rectangle 37"/>
          <p:cNvSpPr>
            <a:spLocks noGrp="1"/>
          </p:cNvSpPr>
          <p:nvPr>
            <p:ph type="body" sz="quarter" idx="28" hasCustomPrompt="1"/>
          </p:nvPr>
        </p:nvSpPr>
        <p:spPr>
          <a:xfrm>
            <a:off x="7696200" y="3581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6" name="Rectangle 37"/>
          <p:cNvSpPr>
            <a:spLocks noGrp="1"/>
          </p:cNvSpPr>
          <p:nvPr>
            <p:ph type="body" sz="quarter" idx="30" hasCustomPrompt="1"/>
          </p:nvPr>
        </p:nvSpPr>
        <p:spPr>
          <a:xfrm>
            <a:off x="7696200" y="4038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8" name="Rectangle 37"/>
          <p:cNvSpPr>
            <a:spLocks noGrp="1"/>
          </p:cNvSpPr>
          <p:nvPr>
            <p:ph type="body" sz="quarter" idx="32" hasCustomPrompt="1"/>
          </p:nvPr>
        </p:nvSpPr>
        <p:spPr>
          <a:xfrm>
            <a:off x="7696200" y="4495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7" name="Rectangle 37"/>
          <p:cNvSpPr>
            <a:spLocks noGrp="1"/>
          </p:cNvSpPr>
          <p:nvPr>
            <p:ph type="body" sz="quarter" idx="34" hasCustomPrompt="1"/>
          </p:nvPr>
        </p:nvSpPr>
        <p:spPr>
          <a:xfrm>
            <a:off x="7696200" y="4953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9" name="Rectangle 37"/>
          <p:cNvSpPr>
            <a:spLocks noGrp="1"/>
          </p:cNvSpPr>
          <p:nvPr>
            <p:ph type="body" sz="quarter" idx="36" hasCustomPrompt="1"/>
          </p:nvPr>
        </p:nvSpPr>
        <p:spPr>
          <a:xfrm>
            <a:off x="7696200" y="5410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0" name="Rectangle 37"/>
          <p:cNvSpPr>
            <a:spLocks noGrp="1"/>
          </p:cNvSpPr>
          <p:nvPr>
            <p:ph type="body" sz="quarter" idx="37" hasCustomPrompt="1"/>
          </p:nvPr>
        </p:nvSpPr>
        <p:spPr>
          <a:xfrm>
            <a:off x="310896" y="5867400"/>
            <a:ext cx="7385304" cy="228600"/>
          </a:xfrm>
          <a:solidFill>
            <a:schemeClr val="tx2">
              <a:tint val="40000"/>
            </a:schemeClr>
          </a:solidFill>
        </p:spPr>
        <p:txBody>
          <a:bodyPr anchor="ctr">
            <a:noAutofit/>
          </a:bodyPr>
          <a:lstStyle>
            <a:lvl1pPr eaLnBrk="1" latinLnBrk="0" hangingPunct="1">
              <a:buFontTx/>
              <a:buNone/>
              <a:defRPr kumimoji="0" lang="fr-FR" sz="1100"/>
            </a:lvl1pPr>
            <a:extLst/>
          </a:lstStyle>
          <a:p>
            <a:pPr lvl="0"/>
            <a:r>
              <a:rPr kumimoji="0" lang="fr-FR"/>
              <a:t>Cliquez pour ajouter un élément à l'ordre du jour</a:t>
            </a:r>
          </a:p>
        </p:txBody>
      </p:sp>
      <p:sp>
        <p:nvSpPr>
          <p:cNvPr id="31" name="Rectangle 37"/>
          <p:cNvSpPr>
            <a:spLocks noGrp="1"/>
          </p:cNvSpPr>
          <p:nvPr>
            <p:ph type="body" sz="quarter" idx="38" hasCustomPrompt="1"/>
          </p:nvPr>
        </p:nvSpPr>
        <p:spPr>
          <a:xfrm>
            <a:off x="7696200" y="5867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2" name="Rectangle 32"/>
          <p:cNvSpPr>
            <a:spLocks noGrp="1"/>
          </p:cNvSpPr>
          <p:nvPr>
            <p:ph type="dt" sz="half" idx="39"/>
          </p:nvPr>
        </p:nvSpPr>
        <p:spPr/>
        <p:txBody>
          <a:bodyPr/>
          <a:lstStyle>
            <a:lvl1pPr eaLnBrk="1" latinLnBrk="0" hangingPunct="1">
              <a:defRPr kumimoji="0" lang="fr-FR" sz="1100"/>
            </a:lvl1pPr>
            <a:extLst/>
          </a:lstStyle>
          <a:p>
            <a:pPr algn="r"/>
            <a:r>
              <a:rPr kumimoji="0" lang="fr-FR" sz="1100" smtClean="0"/>
              <a:t>28/6/2006</a:t>
            </a:r>
            <a:endParaRPr kumimoji="0" lang="fr-FR" sz="1100"/>
          </a:p>
        </p:txBody>
      </p:sp>
      <p:sp>
        <p:nvSpPr>
          <p:cNvPr id="33" name="Rectangle 33"/>
          <p:cNvSpPr>
            <a:spLocks noGrp="1"/>
          </p:cNvSpPr>
          <p:nvPr>
            <p:ph type="sldNum" sz="quarter" idx="40"/>
          </p:nvPr>
        </p:nvSpPr>
        <p:spPr/>
        <p:txBody>
          <a:bodyPr/>
          <a:lstStyle>
            <a:extLst/>
          </a:lstStyle>
          <a:p>
            <a:pPr algn="r"/>
            <a:fld id="{256D3EEF-DE4E-429D-8EC4-DDC531AFF587}" type="slidenum">
              <a:rPr kumimoji="0" lang="fr-FR" sz="1000"/>
              <a:pPr algn="r"/>
              <a:t>‹N°›</a:t>
            </a:fld>
            <a:endParaRPr kumimoji="0" lang="fr-FR"/>
          </a:p>
        </p:txBody>
      </p:sp>
      <p:sp>
        <p:nvSpPr>
          <p:cNvPr id="34" name="Rectangle 34"/>
          <p:cNvSpPr>
            <a:spLocks noGrp="1"/>
          </p:cNvSpPr>
          <p:nvPr>
            <p:ph type="ftr" sz="quarter" idx="41"/>
          </p:nvPr>
        </p:nvSpPr>
        <p:spPr/>
        <p:txBody>
          <a:bodyPr/>
          <a:lstStyle>
            <a:extLst/>
          </a:lstStyle>
          <a:p>
            <a:endParaRPr kumimoji="0"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n-tête de section">
    <p:spTree>
      <p:nvGrpSpPr>
        <p:cNvPr id="1" name=""/>
        <p:cNvGrpSpPr/>
        <p:nvPr/>
      </p:nvGrpSpPr>
      <p:grpSpPr>
        <a:xfrm>
          <a:off x="0" y="0"/>
          <a:ext cx="0" cy="0"/>
          <a:chOff x="0" y="0"/>
          <a:chExt cx="0" cy="0"/>
        </a:xfrm>
      </p:grpSpPr>
      <p:sp>
        <p:nvSpPr>
          <p:cNvPr id="9" name="Rectangle 8"/>
          <p:cNvSpPr/>
          <p:nvPr userDrawn="1"/>
        </p:nvSpPr>
        <p:spPr>
          <a:xfrm>
            <a:off x="0" y="4038600"/>
            <a:ext cx="9144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4" name="Title 13"/>
          <p:cNvSpPr>
            <a:spLocks noGrp="1"/>
          </p:cNvSpPr>
          <p:nvPr>
            <p:ph type="ctrTitle"/>
          </p:nvPr>
        </p:nvSpPr>
        <p:spPr>
          <a:xfrm>
            <a:off x="228600" y="4114800"/>
            <a:ext cx="7239000" cy="533400"/>
          </a:xfrm>
          <a:prstGeom prst="rect">
            <a:avLst/>
          </a:prstGeom>
          <a:noFill/>
        </p:spPr>
        <p:txBody>
          <a:bodyPr vert="horz"/>
          <a:lstStyle>
            <a:lvl1pPr algn="l" eaLnBrk="1" latinLnBrk="0" hangingPunct="1">
              <a:defRPr kumimoji="0" lang="fr-FR" sz="2000" b="0" cap="all" spc="150" baseline="0">
                <a:solidFill>
                  <a:schemeClr val="bg1"/>
                </a:solidFill>
              </a:defRPr>
            </a:lvl1pPr>
            <a:extLst/>
          </a:lstStyle>
          <a:p>
            <a:r>
              <a:rPr kumimoji="0" lang="fr-FR" smtClean="0"/>
              <a:t>Modifiez le style du titre</a:t>
            </a:r>
            <a:endParaRPr kumimoji="0" lang="fr-FR"/>
          </a:p>
        </p:txBody>
      </p:sp>
      <p:sp>
        <p:nvSpPr>
          <p:cNvPr id="3" name="Rectangle 3"/>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4" name="Rectangle 4"/>
          <p:cNvSpPr>
            <a:spLocks noGrp="1"/>
          </p:cNvSpPr>
          <p:nvPr>
            <p:ph type="ftr" sz="quarter" idx="11"/>
          </p:nvPr>
        </p:nvSpPr>
        <p:spPr>
          <a:xfrm>
            <a:off x="2705100" y="6477000"/>
            <a:ext cx="3733800" cy="304800"/>
          </a:xfrm>
        </p:spPr>
        <p:txBody>
          <a:bodyPr/>
          <a:lstStyle>
            <a:lvl1pPr eaLnBrk="1" latinLnBrk="0" hangingPunct="1">
              <a:defRPr kumimoji="0" lang="fr-FR">
                <a:solidFill>
                  <a:schemeClr val="bg1"/>
                </a:solidFill>
              </a:defRPr>
            </a:lvl1pPr>
            <a:extLst/>
          </a:lstStyle>
          <a:p>
            <a:endParaRPr kumimoji="0" lang="fr-FR">
              <a:solidFill>
                <a:schemeClr val="bg1"/>
              </a:solidFill>
            </a:endParaRPr>
          </a:p>
        </p:txBody>
      </p:sp>
      <p:sp>
        <p:nvSpPr>
          <p:cNvPr id="13" name="Slide Number Placeholder 12"/>
          <p:cNvSpPr>
            <a:spLocks noGrp="1"/>
          </p:cNvSpPr>
          <p:nvPr>
            <p:ph type="sldNum" sz="quarter" idx="12"/>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1" name="Rectangle 10"/>
          <p:cNvSpPr/>
          <p:nvPr userDrawn="1"/>
        </p:nvSpPr>
        <p:spPr>
          <a:xfrm>
            <a:off x="0" y="4645880"/>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76" y="6323861"/>
            <a:ext cx="870820" cy="432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6" name="Rectangle 6"/>
          <p:cNvSpPr>
            <a:spLocks noGrp="1"/>
          </p:cNvSpPr>
          <p:nvPr>
            <p:ph type="dt" sz="half" idx="10"/>
          </p:nvPr>
        </p:nvSpPr>
        <p:spPr/>
        <p:txBody>
          <a:bodyPr/>
          <a:lstStyle>
            <a:extLst/>
          </a:lstStyle>
          <a:p>
            <a:pPr algn="r"/>
            <a:r>
              <a:rPr lang="fr-FR" smtClean="0"/>
              <a:t>28/6/2006</a:t>
            </a:r>
            <a:endParaRPr kumimoji="0" lang="fr-FR"/>
          </a:p>
        </p:txBody>
      </p:sp>
      <p:sp>
        <p:nvSpPr>
          <p:cNvPr id="8" name="Rectangle 8"/>
          <p:cNvSpPr>
            <a:spLocks noGrp="1"/>
          </p:cNvSpPr>
          <p:nvPr>
            <p:ph type="sldNum" sz="quarter" idx="11"/>
          </p:nvPr>
        </p:nvSpPr>
        <p:spPr/>
        <p:txBody>
          <a:bodyPr/>
          <a:lstStyle>
            <a:lvl1pPr algn="ctr">
              <a:defRPr sz="1400"/>
            </a:lvl1pPr>
            <a:extLst/>
          </a:lstStyle>
          <a:p>
            <a:fld id="{256D3EEF-DE4E-429D-8EC4-DDC531AFF587}" type="slidenum">
              <a:rPr lang="fr-FR" smtClean="0"/>
              <a:pPr/>
              <a:t>‹N°›</a:t>
            </a:fld>
            <a:endParaRPr lang="fr-FR" sz="1600"/>
          </a:p>
        </p:txBody>
      </p:sp>
      <p:sp>
        <p:nvSpPr>
          <p:cNvPr id="9" name="Rectangle 9"/>
          <p:cNvSpPr>
            <a:spLocks noGrp="1"/>
          </p:cNvSpPr>
          <p:nvPr>
            <p:ph type="ftr" sz="quarter" idx="12"/>
          </p:nvPr>
        </p:nvSpPr>
        <p:spPr/>
        <p:txBody>
          <a:bodyPr/>
          <a:lstStyle>
            <a:extLst/>
          </a:lstStyle>
          <a:p>
            <a:endParaRPr kumimoji="0"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pose">
    <p:spTree>
      <p:nvGrpSpPr>
        <p:cNvPr id="1" name=""/>
        <p:cNvGrpSpPr/>
        <p:nvPr/>
      </p:nvGrpSpPr>
      <p:grpSpPr>
        <a:xfrm>
          <a:off x="0" y="0"/>
          <a:ext cx="0" cy="0"/>
          <a:chOff x="0" y="0"/>
          <a:chExt cx="0" cy="0"/>
        </a:xfrm>
      </p:grpSpPr>
      <p:sp>
        <p:nvSpPr>
          <p:cNvPr id="11" name="Rectangle 11"/>
          <p:cNvSpPr>
            <a:spLocks noGrp="1"/>
          </p:cNvSpPr>
          <p:nvPr>
            <p:ph sz="quarter" idx="15"/>
          </p:nvPr>
        </p:nvSpPr>
        <p:spPr>
          <a:xfrm>
            <a:off x="304800" y="980728"/>
            <a:ext cx="7839100" cy="5267672"/>
          </a:xfrm>
        </p:spPr>
        <p:txBody>
          <a:bodyPr/>
          <a:lstStyle>
            <a:lvl1pPr marL="342900" indent="-342900">
              <a:buFontTx/>
              <a:buBlip>
                <a:blip r:embed="rId2"/>
              </a:buBlip>
              <a:defRPr sz="2400"/>
            </a:lvl1pPr>
            <a:lvl2pPr marL="800100" indent="-342900">
              <a:buFontTx/>
              <a:buBlip>
                <a:blip r:embed="rId2"/>
              </a:buBlip>
              <a:defRPr sz="2000"/>
            </a:lvl2pPr>
            <a:lvl3pPr marL="1257300" indent="-342900">
              <a:buFontTx/>
              <a:buBlip>
                <a:blip r:embed="rId2"/>
              </a:buBlip>
              <a:defRPr sz="2000"/>
            </a:lvl3pPr>
            <a:lvl4pPr marL="1714500" indent="-342900">
              <a:buFontTx/>
              <a:buBlip>
                <a:blip r:embed="rId2"/>
              </a:buBlip>
              <a:defRPr sz="2000"/>
            </a:lvl4pPr>
            <a:lvl5pPr marL="2171700" indent="-342900">
              <a:buFontTx/>
              <a:buBlip>
                <a:blip r:embed="rId2"/>
              </a:buBlip>
              <a:defRPr sz="2000"/>
            </a:lvl5pPr>
            <a:extLst/>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dirty="0"/>
          </a:p>
        </p:txBody>
      </p:sp>
      <p:sp>
        <p:nvSpPr>
          <p:cNvPr id="9" name="Rectangle 9"/>
          <p:cNvSpPr>
            <a:spLocks noGrp="1"/>
          </p:cNvSpPr>
          <p:nvPr>
            <p:ph type="dt" sz="half" idx="16"/>
          </p:nvPr>
        </p:nvSpPr>
        <p:spPr/>
        <p:txBody>
          <a:bodyPr/>
          <a:lstStyle>
            <a:extLst/>
          </a:lstStyle>
          <a:p>
            <a:pPr algn="r"/>
            <a:r>
              <a:rPr lang="fr-FR" smtClean="0"/>
              <a:t>28/6/2006</a:t>
            </a:r>
            <a:endParaRPr kumimoji="0" lang="fr-FR"/>
          </a:p>
        </p:txBody>
      </p:sp>
      <p:sp>
        <p:nvSpPr>
          <p:cNvPr id="10" name="Rectangle 10"/>
          <p:cNvSpPr>
            <a:spLocks noGrp="1"/>
          </p:cNvSpPr>
          <p:nvPr>
            <p:ph type="sldNum" sz="quarter" idx="17"/>
          </p:nvPr>
        </p:nvSpPr>
        <p:spPr>
          <a:xfrm>
            <a:off x="8172400" y="5301208"/>
            <a:ext cx="971600" cy="288032"/>
          </a:xfrm>
        </p:spPr>
        <p:txBody>
          <a:bodyPr/>
          <a:lstStyle>
            <a:lvl1pPr algn="ctr">
              <a:defRPr sz="1400" b="1">
                <a:solidFill>
                  <a:schemeClr val="bg1"/>
                </a:solidFill>
              </a:defRPr>
            </a:lvl1pPr>
            <a:extLst/>
          </a:lstStyle>
          <a:p>
            <a:fld id="{256D3EEF-DE4E-429D-8EC4-DDC531AFF587}" type="slidenum">
              <a:rPr lang="fr-FR" smtClean="0"/>
              <a:pPr/>
              <a:t>‹N°›</a:t>
            </a:fld>
            <a:endParaRPr lang="fr-FR" dirty="0"/>
          </a:p>
        </p:txBody>
      </p:sp>
      <p:sp>
        <p:nvSpPr>
          <p:cNvPr id="12" name="Rectangle 12"/>
          <p:cNvSpPr>
            <a:spLocks noGrp="1"/>
          </p:cNvSpPr>
          <p:nvPr>
            <p:ph type="ftr" sz="quarter" idx="18"/>
          </p:nvPr>
        </p:nvSpPr>
        <p:spPr/>
        <p:txBody>
          <a:bodyPr/>
          <a:lstStyle>
            <a:extLst/>
          </a:lstStyle>
          <a:p>
            <a:endParaRPr kumimoji="0" lang="fr-FR"/>
          </a:p>
        </p:txBody>
      </p:sp>
      <p:sp>
        <p:nvSpPr>
          <p:cNvPr id="13" name="Rectangle 8"/>
          <p:cNvSpPr>
            <a:spLocks noGrp="1"/>
          </p:cNvSpPr>
          <p:nvPr>
            <p:ph type="body" sz="quarter" idx="13" hasCustomPrompt="1"/>
          </p:nvPr>
        </p:nvSpPr>
        <p:spPr>
          <a:xfrm>
            <a:off x="304800" y="381000"/>
            <a:ext cx="8077200"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ses">
    <p:spTree>
      <p:nvGrpSpPr>
        <p:cNvPr id="1" name=""/>
        <p:cNvGrpSpPr/>
        <p:nvPr/>
      </p:nvGrpSpPr>
      <p:grpSpPr>
        <a:xfrm>
          <a:off x="0" y="0"/>
          <a:ext cx="0" cy="0"/>
          <a:chOff x="0" y="0"/>
          <a:chExt cx="0" cy="0"/>
        </a:xfrm>
      </p:grpSpPr>
      <p:sp>
        <p:nvSpPr>
          <p:cNvPr id="31"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9"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6"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7"/>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18"/>
          </p:nvPr>
        </p:nvSpPr>
        <p:spPr/>
        <p:txBody>
          <a:bodyPr/>
          <a:lstStyle>
            <a:extLst/>
          </a:lstStyle>
          <a:p>
            <a:pPr algn="r"/>
            <a:r>
              <a:rPr lang="fr-FR" smtClean="0"/>
              <a:t>28/6/2006</a:t>
            </a:r>
            <a:endParaRPr kumimoji="0" lang="fr-FR"/>
          </a:p>
        </p:txBody>
      </p:sp>
      <p:sp>
        <p:nvSpPr>
          <p:cNvPr id="16" name="Rectangle 16"/>
          <p:cNvSpPr>
            <a:spLocks noGrp="1"/>
          </p:cNvSpPr>
          <p:nvPr>
            <p:ph type="sldNum" sz="quarter" idx="19"/>
          </p:nvPr>
        </p:nvSpPr>
        <p:spPr/>
        <p:txBody>
          <a:bodyPr/>
          <a:lstStyle>
            <a:lvl1pPr algn="ctr">
              <a:defRPr sz="1400">
                <a:solidFill>
                  <a:schemeClr val="bg1"/>
                </a:solidFill>
              </a:defRPr>
            </a:lvl1pPr>
            <a:extLst/>
          </a:lstStyle>
          <a:p>
            <a:fld id="{256D3EEF-DE4E-429D-8EC4-DDC531AFF587}" type="slidenum">
              <a:rPr lang="fr-FR" smtClean="0"/>
              <a:pPr/>
              <a:t>‹N°›</a:t>
            </a:fld>
            <a:endParaRPr lang="fr-FR" sz="1600" dirty="0"/>
          </a:p>
        </p:txBody>
      </p:sp>
      <p:sp>
        <p:nvSpPr>
          <p:cNvPr id="17" name="Rectangle 17"/>
          <p:cNvSpPr>
            <a:spLocks noGrp="1"/>
          </p:cNvSpPr>
          <p:nvPr>
            <p:ph type="ftr" sz="quarter" idx="20"/>
          </p:nvPr>
        </p:nvSpPr>
        <p:spPr/>
        <p:txBody>
          <a:bodyPr/>
          <a:lstStyle>
            <a:extLst/>
          </a:lstStyle>
          <a:p>
            <a:endParaRPr kumimoji="0"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oses : 2 Gauche, 1 Droite">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0" name="Rectangle 8"/>
          <p:cNvSpPr>
            <a:spLocks noGrp="1"/>
          </p:cNvSpPr>
          <p:nvPr>
            <p:ph type="body" sz="quarter" idx="18"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9"/>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20"/>
          </p:nvPr>
        </p:nvSpPr>
        <p:spPr/>
        <p:txBody>
          <a:bodyPr/>
          <a:lstStyle>
            <a:extLst/>
          </a:lstStyle>
          <a:p>
            <a:pPr algn="r"/>
            <a:r>
              <a:rPr lang="fr-FR" smtClean="0"/>
              <a:t>28/6/2006</a:t>
            </a:r>
            <a:endParaRPr kumimoji="0" lang="fr-FR"/>
          </a:p>
        </p:txBody>
      </p:sp>
      <p:sp>
        <p:nvSpPr>
          <p:cNvPr id="19" name="Rectangle 19"/>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2"/>
          </p:nvPr>
        </p:nvSpPr>
        <p:spPr/>
        <p:txBody>
          <a:bodyPr/>
          <a:lstStyle>
            <a:extLst/>
          </a:lstStyle>
          <a:p>
            <a:endParaRPr kumimoji="0"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poses : 1 Gauche, 2 Droite">
    <p:spTree>
      <p:nvGrpSpPr>
        <p:cNvPr id="1" name=""/>
        <p:cNvGrpSpPr/>
        <p:nvPr/>
      </p:nvGrpSpPr>
      <p:grpSpPr>
        <a:xfrm>
          <a:off x="0" y="0"/>
          <a:ext cx="0" cy="0"/>
          <a:chOff x="0" y="0"/>
          <a:chExt cx="0" cy="0"/>
        </a:xfrm>
      </p:grpSpPr>
      <p:sp>
        <p:nvSpPr>
          <p:cNvPr id="2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8"/>
          <p:cNvSpPr>
            <a:spLocks noGrp="1"/>
          </p:cNvSpPr>
          <p:nvPr>
            <p:ph type="body" sz="quarter" idx="16"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8"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9"/>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21"/>
          <p:cNvSpPr>
            <a:spLocks noGrp="1"/>
          </p:cNvSpPr>
          <p:nvPr>
            <p:ph type="dt" sz="half" idx="20"/>
          </p:nvPr>
        </p:nvSpPr>
        <p:spPr/>
        <p:txBody>
          <a:bodyPr/>
          <a:lstStyle>
            <a:extLst/>
          </a:lstStyle>
          <a:p>
            <a:pPr algn="r"/>
            <a:r>
              <a:rPr lang="fr-FR" smtClean="0"/>
              <a:t>28/6/2006</a:t>
            </a:r>
            <a:endParaRPr kumimoji="0" lang="fr-FR"/>
          </a:p>
        </p:txBody>
      </p:sp>
      <p:sp>
        <p:nvSpPr>
          <p:cNvPr id="22" name="Rectangle 22"/>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2"/>
          </p:nvPr>
        </p:nvSpPr>
        <p:spPr/>
        <p:txBody>
          <a:bodyPr/>
          <a:lstStyle>
            <a:extLst/>
          </a:lstStyle>
          <a:p>
            <a:endParaRPr kumimoji="0"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215338" y="0"/>
            <a:ext cx="1037182"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3"/>
          <p:cNvSpPr>
            <a:spLocks noGrp="1"/>
          </p:cNvSpPr>
          <p:nvPr>
            <p:ph type="body" idx="1"/>
          </p:nvPr>
        </p:nvSpPr>
        <p:spPr>
          <a:xfrm>
            <a:off x="304800" y="381000"/>
            <a:ext cx="7839100" cy="5867400"/>
          </a:xfrm>
          <a:prstGeom prst="rect">
            <a:avLst/>
          </a:prstGeom>
        </p:spPr>
        <p:txBody>
          <a:bodyPr vert="horz">
            <a:normAutofit/>
          </a:bodyPr>
          <a:lstStyle>
            <a:extLst/>
          </a:lstStyle>
          <a:p>
            <a:pPr lvl="0" eaLnBrk="1" latinLnBrk="0" hangingPunct="1"/>
            <a:r>
              <a:rPr kumimoji="0" lang="fr-FR" dirty="0" smtClean="0"/>
              <a:t>Modifiez les styles du texte du masque</a:t>
            </a:r>
          </a:p>
          <a:p>
            <a:pPr lvl="1" eaLnBrk="1" latinLnBrk="0" hangingPunct="1"/>
            <a:r>
              <a:rPr kumimoji="0" lang="fr-FR" dirty="0" smtClean="0"/>
              <a:t>Deuxième niveau</a:t>
            </a:r>
          </a:p>
          <a:p>
            <a:pPr lvl="2" eaLnBrk="1" latinLnBrk="0" hangingPunct="1"/>
            <a:r>
              <a:rPr kumimoji="0" lang="fr-FR" dirty="0" smtClean="0"/>
              <a:t>Troisième niveau</a:t>
            </a:r>
          </a:p>
          <a:p>
            <a:pPr lvl="3" eaLnBrk="1" latinLnBrk="0" hangingPunct="1"/>
            <a:r>
              <a:rPr kumimoji="0" lang="fr-FR" dirty="0" smtClean="0"/>
              <a:t>Quatrième niveau</a:t>
            </a:r>
          </a:p>
          <a:p>
            <a:pPr lvl="4" eaLnBrk="1" latinLnBrk="0" hangingPunct="1"/>
            <a:r>
              <a:rPr kumimoji="0" lang="fr-FR" dirty="0" smtClean="0"/>
              <a:t>Cinquième niveau</a:t>
            </a:r>
            <a:endParaRPr kumimoji="0" lang="en-US" dirty="0"/>
          </a:p>
        </p:txBody>
      </p:sp>
      <p:sp>
        <p:nvSpPr>
          <p:cNvPr id="4" name="Rectangle 4"/>
          <p:cNvSpPr>
            <a:spLocks noGrp="1"/>
          </p:cNvSpPr>
          <p:nvPr>
            <p:ph type="dt" sz="half" idx="2"/>
          </p:nvPr>
        </p:nvSpPr>
        <p:spPr>
          <a:xfrm>
            <a:off x="7010400" y="76200"/>
            <a:ext cx="1371600" cy="228600"/>
          </a:xfrm>
          <a:prstGeom prst="rect">
            <a:avLst/>
          </a:prstGeom>
        </p:spPr>
        <p:txBody>
          <a:bodyPr vert="horz"/>
          <a:lstStyle>
            <a:lvl1pPr algn="ctr" eaLnBrk="1" latinLnBrk="0" hangingPunct="1">
              <a:defRPr kumimoji="0" lang="fr-FR" sz="1000">
                <a:solidFill>
                  <a:schemeClr val="tx1">
                    <a:tint val="65000"/>
                  </a:schemeClr>
                </a:solidFill>
              </a:defRPr>
            </a:lvl1pPr>
            <a:extLst/>
          </a:lstStyle>
          <a:p>
            <a:pPr algn="r"/>
            <a:r>
              <a:rPr lang="fr-FR" smtClean="0"/>
              <a:t>28/6/2006</a:t>
            </a:r>
            <a:endParaRPr kumimoji="0" lang="fr-FR" sz="1000">
              <a:solidFill>
                <a:schemeClr val="tx1">
                  <a:tint val="65000"/>
                </a:schemeClr>
              </a:solidFill>
            </a:endParaRPr>
          </a:p>
        </p:txBody>
      </p:sp>
      <p:sp>
        <p:nvSpPr>
          <p:cNvPr id="6" name="Rectangle 6"/>
          <p:cNvSpPr>
            <a:spLocks noGrp="1"/>
          </p:cNvSpPr>
          <p:nvPr>
            <p:ph type="sldNum" sz="quarter" idx="4"/>
          </p:nvPr>
        </p:nvSpPr>
        <p:spPr>
          <a:xfrm>
            <a:off x="8215337" y="5910282"/>
            <a:ext cx="928661" cy="304800"/>
          </a:xfrm>
          <a:prstGeom prst="rect">
            <a:avLst/>
          </a:prstGeom>
        </p:spPr>
        <p:txBody>
          <a:bodyPr vert="horz" anchor="ctr"/>
          <a:lstStyle>
            <a:lvl1pPr algn="ctr" eaLnBrk="1" latinLnBrk="0" hangingPunct="1">
              <a:defRPr kumimoji="0" lang="fr-FR" sz="1400" b="1">
                <a:solidFill>
                  <a:schemeClr val="bg1"/>
                </a:solidFill>
              </a:defRPr>
            </a:lvl1pPr>
            <a:extLst/>
          </a:lstStyle>
          <a:p>
            <a:fld id="{256D3EEF-DE4E-429D-8EC4-DDC531AFF587}" type="slidenum">
              <a:rPr lang="fr-FR" smtClean="0"/>
              <a:pPr/>
              <a:t>‹N°›</a:t>
            </a:fld>
            <a:endParaRPr lang="fr-FR" dirty="0"/>
          </a:p>
        </p:txBody>
      </p:sp>
      <p:sp>
        <p:nvSpPr>
          <p:cNvPr id="11" name="Rectangle 10"/>
          <p:cNvSpPr/>
          <p:nvPr/>
        </p:nvSpPr>
        <p:spPr>
          <a:xfrm>
            <a:off x="0" y="0"/>
            <a:ext cx="762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2" name="Rectangle 12"/>
          <p:cNvSpPr>
            <a:spLocks noGrp="1"/>
          </p:cNvSpPr>
          <p:nvPr>
            <p:ph type="ftr" sz="quarter" idx="3"/>
          </p:nvPr>
        </p:nvSpPr>
        <p:spPr>
          <a:xfrm>
            <a:off x="2705100" y="6477000"/>
            <a:ext cx="3733800" cy="304800"/>
          </a:xfrm>
          <a:prstGeom prst="rect">
            <a:avLst/>
          </a:prstGeom>
        </p:spPr>
        <p:txBody>
          <a:bodyPr vert="horz" anchor="ctr"/>
          <a:lstStyle>
            <a:lvl1pPr algn="ctr" eaLnBrk="1" latinLnBrk="0" hangingPunct="1">
              <a:defRPr kumimoji="0" lang="fr-FR" sz="1000">
                <a:solidFill>
                  <a:sysClr val="windowText" lastClr="000000"/>
                </a:solidFill>
              </a:defRPr>
            </a:lvl1pPr>
            <a:extLst/>
          </a:lstStyle>
          <a:p>
            <a:endParaRPr kumimoji="0" lang="fr-FR" sz="1000">
              <a:solidFill>
                <a:sysClr val="windowText" lastClr="000000"/>
              </a:solidFill>
            </a:endParaRPr>
          </a:p>
        </p:txBody>
      </p:sp>
      <p:sp>
        <p:nvSpPr>
          <p:cNvPr id="17" name="Titre 28"/>
          <p:cNvSpPr txBox="1">
            <a:spLocks/>
          </p:cNvSpPr>
          <p:nvPr userDrawn="1"/>
        </p:nvSpPr>
        <p:spPr>
          <a:xfrm>
            <a:off x="8209102" y="381000"/>
            <a:ext cx="934898" cy="5867400"/>
          </a:xfrm>
          <a:prstGeom prst="rect">
            <a:avLst/>
          </a:prstGeom>
        </p:spPr>
        <p:txBody>
          <a:bodyPr vert="vert"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600" b="0" i="0" u="none" strike="noStrike" kern="0" cap="small" spc="0" normalizeH="0" baseline="0" noProof="0" dirty="0" smtClean="0">
                <a:ln>
                  <a:noFill/>
                </a:ln>
                <a:solidFill>
                  <a:schemeClr val="bg1"/>
                </a:solidFill>
                <a:effectLst/>
                <a:uLnTx/>
                <a:uFillTx/>
                <a:latin typeface="+mj-lt"/>
                <a:ea typeface="+mj-ea"/>
                <a:cs typeface="+mj-cs"/>
              </a:rPr>
              <a:t>Documentation Technique – Vélo a Assistance Electrique</a:t>
            </a:r>
            <a:endParaRPr kumimoji="0" lang="fr-FR" sz="1600" b="0" i="0" u="none" strike="noStrike" kern="0" cap="small" spc="0" normalizeH="0" baseline="0" noProof="0" dirty="0">
              <a:ln>
                <a:noFill/>
              </a:ln>
              <a:solidFill>
                <a:schemeClr val="bg1"/>
              </a:solidFill>
              <a:effectLst/>
              <a:uLnTx/>
              <a:uFillTx/>
              <a:latin typeface="+mj-lt"/>
              <a:ea typeface="+mj-ea"/>
              <a:cs typeface="+mj-cs"/>
            </a:endParaRPr>
          </a:p>
        </p:txBody>
      </p:sp>
      <p:pic>
        <p:nvPicPr>
          <p:cNvPr id="2" name="Image 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286776" y="6323861"/>
            <a:ext cx="870820" cy="4320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63" r:id="rId10"/>
    <p:sldLayoutId id="2147483658" r:id="rId11"/>
    <p:sldLayoutId id="2147483659" r:id="rId12"/>
    <p:sldLayoutId id="2147483660" r:id="rId13"/>
    <p:sldLayoutId id="2147483661" r:id="rId14"/>
    <p:sldLayoutId id="2147483662" r:id="rId15"/>
    <p:sldLayoutId id="2147483664" r:id="rId16"/>
  </p:sldLayoutIdLst>
  <p:timing>
    <p:tnLst>
      <p:par>
        <p:cTn id="1" dur="indefinite" restart="never" nodeType="tmRoot"/>
      </p:par>
    </p:tnLst>
  </p:timing>
  <p:hf hdr="0" ftr="0" dt="0"/>
  <p:txStyles>
    <p:titleStyle>
      <a:lvl1pPr algn="l" rtl="0" eaLnBrk="1" latinLnBrk="0" hangingPunct="1">
        <a:spcBef>
          <a:spcPct val="0"/>
        </a:spcBef>
        <a:buNone/>
        <a:defRPr kumimoji="0" lang="fr-FR" sz="2400" cap="small" spc="0" baseline="0">
          <a:solidFill>
            <a:schemeClr val="bg1"/>
          </a:solidFill>
          <a:latin typeface="+mj-lt"/>
          <a:ea typeface="+mj-ea"/>
          <a:cs typeface="+mj-cs"/>
        </a:defRPr>
      </a:lvl1pPr>
      <a:extLst/>
    </p:titleStyle>
    <p:bodyStyle>
      <a:lvl1pPr marL="0" marR="0" indent="0" algn="l" rtl="0" eaLnBrk="1" latinLnBrk="0" hangingPunct="1">
        <a:spcBef>
          <a:spcPct val="20000"/>
        </a:spcBef>
        <a:buFontTx/>
        <a:buNone/>
        <a:defRPr kumimoji="0" lang="fr-FR" sz="1100">
          <a:solidFill>
            <a:schemeClr val="tx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p:bodyStyle>
    <p:otherStyle>
      <a:lvl1pPr marL="0" algn="l" rtl="0" eaLnBrk="1" latinLnBrk="0" hangingPunct="1">
        <a:defRPr kumimoji="0" lang="fr-FR">
          <a:solidFill>
            <a:schemeClr val="tx1"/>
          </a:solidFill>
          <a:latin typeface="+mn-lt"/>
          <a:ea typeface="+mn-ea"/>
          <a:cs typeface="+mn-cs"/>
        </a:defRPr>
      </a:lvl1pPr>
      <a:lvl2pPr marL="457200" algn="l" rtl="0" eaLnBrk="1" latinLnBrk="0" hangingPunct="1">
        <a:defRPr kumimoji="0" lang="fr-FR">
          <a:solidFill>
            <a:schemeClr val="tx1"/>
          </a:solidFill>
          <a:latin typeface="+mn-lt"/>
          <a:ea typeface="+mn-ea"/>
          <a:cs typeface="+mn-cs"/>
        </a:defRPr>
      </a:lvl2pPr>
      <a:lvl3pPr marL="914400" algn="l" rtl="0" eaLnBrk="1" latinLnBrk="0" hangingPunct="1">
        <a:defRPr kumimoji="0" lang="fr-FR">
          <a:solidFill>
            <a:schemeClr val="tx1"/>
          </a:solidFill>
          <a:latin typeface="+mn-lt"/>
          <a:ea typeface="+mn-ea"/>
          <a:cs typeface="+mn-cs"/>
        </a:defRPr>
      </a:lvl3pPr>
      <a:lvl4pPr marL="1371600" algn="l" rtl="0" eaLnBrk="1" latinLnBrk="0" hangingPunct="1">
        <a:defRPr kumimoji="0" lang="fr-FR">
          <a:solidFill>
            <a:schemeClr val="tx1"/>
          </a:solidFill>
          <a:latin typeface="+mn-lt"/>
          <a:ea typeface="+mn-ea"/>
          <a:cs typeface="+mn-cs"/>
        </a:defRPr>
      </a:lvl4pPr>
      <a:lvl5pPr marL="1828800" algn="l" rtl="0" eaLnBrk="1" latinLnBrk="0" hangingPunct="1">
        <a:defRPr kumimoji="0" lang="fr-FR">
          <a:solidFill>
            <a:schemeClr val="tx1"/>
          </a:solidFill>
          <a:latin typeface="+mn-lt"/>
          <a:ea typeface="+mn-ea"/>
          <a:cs typeface="+mn-cs"/>
        </a:defRPr>
      </a:lvl5pPr>
      <a:lvl6pPr marL="2286000" algn="l" rtl="0" eaLnBrk="1" latinLnBrk="0" hangingPunct="1">
        <a:defRPr kumimoji="0" lang="fr-FR">
          <a:solidFill>
            <a:schemeClr val="tx1"/>
          </a:solidFill>
          <a:latin typeface="+mn-lt"/>
          <a:ea typeface="+mn-ea"/>
          <a:cs typeface="+mn-cs"/>
        </a:defRPr>
      </a:lvl6pPr>
      <a:lvl7pPr marL="2743200" algn="l" rtl="0" eaLnBrk="1" latinLnBrk="0" hangingPunct="1">
        <a:defRPr kumimoji="0" lang="fr-FR">
          <a:solidFill>
            <a:schemeClr val="tx1"/>
          </a:solidFill>
          <a:latin typeface="+mn-lt"/>
          <a:ea typeface="+mn-ea"/>
          <a:cs typeface="+mn-cs"/>
        </a:defRPr>
      </a:lvl7pPr>
      <a:lvl8pPr marL="3200400" algn="l" rtl="0" eaLnBrk="1" latinLnBrk="0" hangingPunct="1">
        <a:defRPr kumimoji="0" lang="fr-FR">
          <a:solidFill>
            <a:schemeClr val="tx1"/>
          </a:solidFill>
          <a:latin typeface="+mn-lt"/>
          <a:ea typeface="+mn-ea"/>
          <a:cs typeface="+mn-cs"/>
        </a:defRPr>
      </a:lvl8pPr>
      <a:lvl9pPr marL="3657600" algn="l" rtl="0" eaLnBrk="1" latinLnBrk="0" hangingPunct="1">
        <a:defRPr kumimoji="0" lang="fr-F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image" Target="../media/image19.emf"/><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slide" Target="slide44.xml"/><Relationship Id="rId5" Type="http://schemas.openxmlformats.org/officeDocument/2006/relationships/slide" Target="slide28.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6.xml"/><Relationship Id="rId5" Type="http://schemas.openxmlformats.org/officeDocument/2006/relationships/image" Target="../media/image39.emf"/><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slide" Target="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a:xfrm>
            <a:off x="228600" y="3854014"/>
            <a:ext cx="8735888" cy="1075184"/>
          </a:xfrm>
        </p:spPr>
        <p:txBody>
          <a:bodyPr>
            <a:normAutofit/>
          </a:bodyPr>
          <a:lstStyle>
            <a:extLst/>
          </a:lstStyle>
          <a:p>
            <a:pPr algn="ctr"/>
            <a:r>
              <a:rPr lang="fr-FR" dirty="0" smtClean="0"/>
              <a:t>Vélo PAS a assistance électrique</a:t>
            </a:r>
            <a:br>
              <a:rPr lang="fr-FR" dirty="0" smtClean="0"/>
            </a:br>
            <a:endParaRPr lang="fr-FR" dirty="0"/>
          </a:p>
        </p:txBody>
      </p:sp>
      <p:sp>
        <p:nvSpPr>
          <p:cNvPr id="3" name="Rectangle 3"/>
          <p:cNvSpPr>
            <a:spLocks noGrp="1"/>
          </p:cNvSpPr>
          <p:nvPr>
            <p:ph type="subTitle" idx="4294967295"/>
          </p:nvPr>
        </p:nvSpPr>
        <p:spPr>
          <a:xfrm>
            <a:off x="1357290" y="428604"/>
            <a:ext cx="7500990" cy="3071834"/>
          </a:xfrm>
        </p:spPr>
        <p:txBody>
          <a:bodyPr>
            <a:noAutofit/>
          </a:bodyPr>
          <a:lstStyle>
            <a:extLst/>
          </a:lstStyle>
          <a:p>
            <a:pPr algn="r"/>
            <a:r>
              <a:rPr lang="fr-FR" sz="4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Documentation Technique</a:t>
            </a:r>
            <a:endParaRPr lang="fr-FR"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endParaRPr>
          </a:p>
        </p:txBody>
      </p:sp>
      <p:sp>
        <p:nvSpPr>
          <p:cNvPr id="5" name="Espace réservé du numéro de diapositive 4"/>
          <p:cNvSpPr>
            <a:spLocks noGrp="1"/>
          </p:cNvSpPr>
          <p:nvPr>
            <p:ph type="sldNum" sz="quarter" idx="11"/>
          </p:nvPr>
        </p:nvSpPr>
        <p:spPr/>
        <p:txBody>
          <a:bodyPr/>
          <a:lstStyle/>
          <a:p>
            <a:pPr algn="r"/>
            <a:fld id="{256D3EEF-DE4E-429D-8EC4-DDC531AFF587}" type="slidenum">
              <a:rPr kumimoji="0" lang="fr-FR" sz="1000" smtClean="0"/>
              <a:pPr algn="r"/>
              <a:t>1</a:t>
            </a:fld>
            <a:endParaRPr kumimoji="0" lang="fr-FR"/>
          </a:p>
        </p:txBody>
      </p:sp>
      <p:pic>
        <p:nvPicPr>
          <p:cNvPr id="1026" name="Picture 2" descr="velo_p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107" y="4839893"/>
            <a:ext cx="2952328" cy="2018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4"/>
          <a:srcRect/>
          <a:stretch>
            <a:fillRect/>
          </a:stretch>
        </p:blipFill>
        <p:spPr bwMode="auto">
          <a:xfrm>
            <a:off x="5786446" y="5429264"/>
            <a:ext cx="1500198" cy="1213976"/>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7286612" y="5072074"/>
            <a:ext cx="1857388" cy="1648029"/>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3786182" y="5214950"/>
            <a:ext cx="1357322" cy="14240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304800" y="980728"/>
            <a:ext cx="5267332" cy="1948206"/>
          </a:xfrm>
        </p:spPr>
        <p:txBody>
          <a:bodyPr>
            <a:normAutofit/>
          </a:bodyPr>
          <a:lstStyle/>
          <a:p>
            <a:pPr lvl="1"/>
            <a:r>
              <a:rPr lang="fr-FR" sz="1700" dirty="0" smtClean="0"/>
              <a:t>Le boîtier met </a:t>
            </a:r>
            <a:r>
              <a:rPr lang="fr-FR" sz="1700" dirty="0"/>
              <a:t>en forme les divers signaux en vue d’une acquisition de ceux-ci par une carte électronique implantée dans le micro-ordinateur</a:t>
            </a:r>
            <a:r>
              <a:rPr lang="fr-FR" sz="1700" dirty="0" smtClean="0"/>
              <a:t>.</a:t>
            </a:r>
            <a:endParaRPr lang="fr-FR" sz="17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10</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a:t>
            </a:r>
            <a:r>
              <a:rPr lang="fr-FR" dirty="0" smtClean="0"/>
              <a:t>du vélo électrique</a:t>
            </a:r>
          </a:p>
          <a:p>
            <a:r>
              <a:rPr lang="fr-FR" dirty="0" smtClean="0"/>
              <a:t>Boîtier électronique media</a:t>
            </a:r>
          </a:p>
        </p:txBody>
      </p:sp>
      <p:sp>
        <p:nvSpPr>
          <p:cNvPr id="23" name="ZoneTexte 22">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6386" name="Picture 2" descr="HPIM0562"/>
          <p:cNvPicPr>
            <a:picLocks noChangeAspect="1" noChangeArrowheads="1"/>
          </p:cNvPicPr>
          <p:nvPr/>
        </p:nvPicPr>
        <p:blipFill>
          <a:blip r:embed="rId3" cstate="print"/>
          <a:srcRect/>
          <a:stretch>
            <a:fillRect/>
          </a:stretch>
        </p:blipFill>
        <p:spPr bwMode="auto">
          <a:xfrm>
            <a:off x="5500694" y="857232"/>
            <a:ext cx="2714619" cy="2041393"/>
          </a:xfrm>
          <a:prstGeom prst="rect">
            <a:avLst/>
          </a:prstGeom>
          <a:noFill/>
          <a:ln w="9525">
            <a:noFill/>
            <a:miter lim="800000"/>
            <a:headEnd/>
            <a:tailEnd/>
          </a:ln>
        </p:spPr>
      </p:pic>
      <p:sp>
        <p:nvSpPr>
          <p:cNvPr id="8" name="Espace réservé du contenu 4"/>
          <p:cNvSpPr txBox="1">
            <a:spLocks/>
          </p:cNvSpPr>
          <p:nvPr/>
        </p:nvSpPr>
        <p:spPr>
          <a:xfrm>
            <a:off x="142844" y="3000372"/>
            <a:ext cx="8001056" cy="3857628"/>
          </a:xfrm>
          <a:prstGeom prst="rect">
            <a:avLst/>
          </a:prstGeom>
        </p:spPr>
        <p:txBody>
          <a:bodyPr vert="horz">
            <a:normAutofit fontScale="85000" lnSpcReduction="10000"/>
          </a:bodyPr>
          <a:lstStyle/>
          <a:p>
            <a:pPr marL="800100" marR="0" lvl="1"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2000" b="0" i="0" u="none" strike="noStrike" kern="0" cap="none" spc="0" normalizeH="0" baseline="0" noProof="0" dirty="0" smtClean="0">
                <a:ln>
                  <a:noFill/>
                </a:ln>
                <a:solidFill>
                  <a:schemeClr val="tx1"/>
                </a:solidFill>
                <a:effectLst/>
                <a:uLnTx/>
                <a:uFillTx/>
                <a:latin typeface="+mn-lt"/>
                <a:ea typeface="+mn-ea"/>
                <a:cs typeface="+mn-cs"/>
              </a:rPr>
              <a:t>Le boîtier permet, grâce aux interrupteurs situés sur sa face arrière, de travailler selon les trois modes suivants :</a:t>
            </a:r>
          </a:p>
          <a:p>
            <a:pPr marL="1257300" marR="0" lvl="2"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1900" b="0" i="0" u="none" strike="noStrike" kern="0" cap="none" spc="0" normalizeH="0" baseline="0" noProof="0" dirty="0" smtClean="0">
                <a:ln>
                  <a:noFill/>
                </a:ln>
                <a:solidFill>
                  <a:schemeClr val="tx1"/>
                </a:solidFill>
                <a:effectLst/>
                <a:uLnTx/>
                <a:uFillTx/>
                <a:latin typeface="+mn-lt"/>
                <a:ea typeface="+mn-ea"/>
                <a:cs typeface="+mn-cs"/>
              </a:rPr>
              <a:t>le mode « PEDALAGE – SYSTEME PAS» : au cours d’une séquence normale d’utilisation (avec cycliste et le sélecteur PAS sur On), 6 grandeurs physiques sont mesurables par la carte d’acquisition </a:t>
            </a:r>
            <a:r>
              <a:rPr kumimoji="0" lang="fr-FR" sz="1900" b="0" i="0" u="none" strike="noStrike" kern="0" cap="none" spc="0" normalizeH="0" baseline="0" noProof="0" dirty="0" err="1" smtClean="0">
                <a:ln>
                  <a:noFill/>
                </a:ln>
                <a:solidFill>
                  <a:schemeClr val="tx1"/>
                </a:solidFill>
                <a:effectLst/>
                <a:uLnTx/>
                <a:uFillTx/>
                <a:latin typeface="+mn-lt"/>
                <a:ea typeface="+mn-ea"/>
                <a:cs typeface="+mn-cs"/>
              </a:rPr>
              <a:t>Digimétrie</a:t>
            </a:r>
            <a:endParaRPr kumimoji="0" lang="fr-FR" sz="1900" b="0" i="0" u="none" strike="noStrike" kern="0" cap="none" spc="0" normalizeH="0" baseline="0" noProof="0" dirty="0" smtClean="0">
              <a:ln>
                <a:noFill/>
              </a:ln>
              <a:solidFill>
                <a:schemeClr val="tx1"/>
              </a:solidFill>
              <a:effectLst/>
              <a:uLnTx/>
              <a:uFillTx/>
              <a:latin typeface="+mn-lt"/>
              <a:ea typeface="+mn-ea"/>
              <a:cs typeface="+mn-cs"/>
            </a:endParaRPr>
          </a:p>
          <a:p>
            <a:pPr marL="1257300" marR="0" lvl="2"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1900" b="0" i="0" u="none" strike="noStrike" kern="0" cap="none" spc="0" normalizeH="0" baseline="0" noProof="0" dirty="0" smtClean="0">
                <a:ln>
                  <a:noFill/>
                </a:ln>
                <a:solidFill>
                  <a:schemeClr val="tx1"/>
                </a:solidFill>
                <a:effectLst/>
                <a:uLnTx/>
                <a:uFillTx/>
                <a:latin typeface="+mn-lt"/>
                <a:ea typeface="+mn-ea"/>
                <a:cs typeface="+mn-cs"/>
              </a:rPr>
              <a:t>le mode « SIMULATION – SYSTEME PAS» : un effort de pédalage est alors simulé. Pour cela, la carte </a:t>
            </a:r>
            <a:r>
              <a:rPr kumimoji="0" lang="fr-FR" sz="1900" b="0" i="0" u="none" strike="noStrike" kern="0" cap="none" spc="0" normalizeH="0" baseline="0" noProof="0" dirty="0" err="1" smtClean="0">
                <a:ln>
                  <a:noFill/>
                </a:ln>
                <a:solidFill>
                  <a:schemeClr val="tx1"/>
                </a:solidFill>
                <a:effectLst/>
                <a:uLnTx/>
                <a:uFillTx/>
                <a:latin typeface="+mn-lt"/>
                <a:ea typeface="+mn-ea"/>
                <a:cs typeface="+mn-cs"/>
              </a:rPr>
              <a:t>Digimétrie</a:t>
            </a:r>
            <a:r>
              <a:rPr kumimoji="0" lang="fr-FR" sz="1900" b="0" i="0" u="none" strike="noStrike" kern="0" cap="none" spc="0" normalizeH="0" baseline="0" noProof="0" dirty="0" smtClean="0">
                <a:ln>
                  <a:noFill/>
                </a:ln>
                <a:solidFill>
                  <a:schemeClr val="tx1"/>
                </a:solidFill>
                <a:effectLst/>
                <a:uLnTx/>
                <a:uFillTx/>
                <a:latin typeface="+mn-lt"/>
                <a:ea typeface="+mn-ea"/>
                <a:cs typeface="+mn-cs"/>
              </a:rPr>
              <a:t>, via le boîtier MEDIA, envoie un signal à l’unité de commande du système PAS à la place de celui du capteur d’effort de pédalage. 6 grandeurs physiques sont toujours mesurables. Aucun cycliste n’est nécessaire.</a:t>
            </a:r>
          </a:p>
          <a:p>
            <a:pPr marL="1257300" marR="0" lvl="2"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1900" b="0" i="0" u="none" strike="noStrike" kern="0" cap="none" spc="0" normalizeH="0" baseline="0" noProof="0" dirty="0" smtClean="0">
                <a:ln>
                  <a:noFill/>
                </a:ln>
                <a:solidFill>
                  <a:schemeClr val="tx1"/>
                </a:solidFill>
                <a:effectLst/>
                <a:uLnTx/>
                <a:uFillTx/>
                <a:latin typeface="+mn-lt"/>
                <a:ea typeface="+mn-ea"/>
                <a:cs typeface="+mn-cs"/>
              </a:rPr>
              <a:t>le mode « SIMULATION – INHIBITION PAS » : l’unité de commande du système PAS est alors inhibé. Pour cela, la carte </a:t>
            </a:r>
            <a:r>
              <a:rPr kumimoji="0" lang="fr-FR" sz="1900" b="0" i="0" u="none" strike="noStrike" kern="0" cap="none" spc="0" normalizeH="0" baseline="0" noProof="0" dirty="0" err="1" smtClean="0">
                <a:ln>
                  <a:noFill/>
                </a:ln>
                <a:solidFill>
                  <a:schemeClr val="tx1"/>
                </a:solidFill>
                <a:effectLst/>
                <a:uLnTx/>
                <a:uFillTx/>
                <a:latin typeface="+mn-lt"/>
                <a:ea typeface="+mn-ea"/>
                <a:cs typeface="+mn-cs"/>
              </a:rPr>
              <a:t>Digimétrie</a:t>
            </a:r>
            <a:r>
              <a:rPr kumimoji="0" lang="fr-FR" sz="1900" b="0" i="0" u="none" strike="noStrike" kern="0" cap="none" spc="0" normalizeH="0" baseline="0" noProof="0" dirty="0" smtClean="0">
                <a:ln>
                  <a:noFill/>
                </a:ln>
                <a:solidFill>
                  <a:schemeClr val="tx1"/>
                </a:solidFill>
                <a:effectLst/>
                <a:uLnTx/>
                <a:uFillTx/>
                <a:latin typeface="+mn-lt"/>
                <a:ea typeface="+mn-ea"/>
                <a:cs typeface="+mn-cs"/>
              </a:rPr>
              <a:t>, via le boîtier MEDIA, envoie un signal au moteur à courant continu du système PAS à la place de celui de l’unité de commande du système PAS. 6 grandeurs physiques sont toujours mesurables. Aucun cycliste n’est nécessaire.</a:t>
            </a:r>
            <a:endParaRPr kumimoji="0" lang="fr-FR" sz="19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23509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lang="fr-FR" sz="1800" i="1" dirty="0"/>
              <a:t>Attention, cette structure ne reflète pas exactement la structure du vélo PAS. </a:t>
            </a:r>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Structure du vélo</a:t>
            </a:r>
            <a:endParaRPr lang="fr-FR" dirty="0"/>
          </a:p>
        </p:txBody>
      </p:sp>
      <p:pic>
        <p:nvPicPr>
          <p:cNvPr id="6" name="Imag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3675" y="1430897"/>
            <a:ext cx="4554549" cy="5454487"/>
          </a:xfrm>
          <a:prstGeom prst="rect">
            <a:avLst/>
          </a:prstGeom>
          <a:noFill/>
          <a:ln>
            <a:noFill/>
          </a:ln>
        </p:spPr>
      </p:pic>
    </p:spTree>
    <p:extLst>
      <p:ext uri="{BB962C8B-B14F-4D97-AF65-F5344CB8AC3E}">
        <p14:creationId xmlns:p14="http://schemas.microsoft.com/office/powerpoint/2010/main" val="3620588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lang="fr-FR" sz="2000" dirty="0"/>
              <a:t>Le trainer « </a:t>
            </a:r>
            <a:r>
              <a:rPr lang="fr-FR" sz="2000" dirty="0" err="1"/>
              <a:t>Tacx</a:t>
            </a:r>
            <a:r>
              <a:rPr lang="fr-FR" sz="2000" dirty="0"/>
              <a:t> </a:t>
            </a:r>
            <a:r>
              <a:rPr lang="fr-FR" sz="2000" dirty="0" err="1"/>
              <a:t>Cycleforce</a:t>
            </a:r>
            <a:r>
              <a:rPr lang="fr-FR" sz="2000" dirty="0"/>
              <a:t> » est utilisé sur le banc MEDIA pour simuler une résistance sur la roue arrière du vélo Yamaha PAS. Ce trainer est principalement constitué :</a:t>
            </a:r>
          </a:p>
          <a:p>
            <a:pPr lvl="1"/>
            <a:r>
              <a:rPr lang="fr-FR" sz="1800" dirty="0"/>
              <a:t>d’un cadre pliable sur lequel est fixée la roue arrière du vélo ;</a:t>
            </a:r>
          </a:p>
          <a:p>
            <a:pPr lvl="1"/>
            <a:r>
              <a:rPr lang="fr-FR" sz="1800" dirty="0"/>
              <a:t>d’un simulateur de résistance monté sur le cadre pliable ;</a:t>
            </a:r>
          </a:p>
          <a:p>
            <a:pPr lvl="1"/>
            <a:r>
              <a:rPr lang="fr-FR" sz="1800" dirty="0"/>
              <a:t>d’un capteur de cadence monté sur le cadre du vélo ;</a:t>
            </a:r>
          </a:p>
          <a:p>
            <a:pPr lvl="1"/>
            <a:r>
              <a:rPr lang="fr-FR" sz="1800" dirty="0"/>
              <a:t>d’un ordinateur de bord monté sur le guidon du vélo.</a:t>
            </a:r>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12</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Le trainer</a:t>
            </a:r>
          </a:p>
        </p:txBody>
      </p:sp>
      <p:pic>
        <p:nvPicPr>
          <p:cNvPr id="5" name="Image 4"/>
          <p:cNvPicPr/>
          <p:nvPr/>
        </p:nvPicPr>
        <p:blipFill>
          <a:blip r:embed="rId2">
            <a:extLst>
              <a:ext uri="{28A0092B-C50C-407E-A947-70E740481C1C}">
                <a14:useLocalDpi xmlns:a14="http://schemas.microsoft.com/office/drawing/2010/main" val="0"/>
              </a:ext>
            </a:extLst>
          </a:blip>
          <a:srcRect/>
          <a:stretch>
            <a:fillRect/>
          </a:stretch>
        </p:blipFill>
        <p:spPr bwMode="auto">
          <a:xfrm>
            <a:off x="755576" y="3428999"/>
            <a:ext cx="6192520" cy="2562225"/>
          </a:xfrm>
          <a:prstGeom prst="rect">
            <a:avLst/>
          </a:prstGeom>
          <a:noFill/>
          <a:ln>
            <a:noFill/>
          </a:ln>
        </p:spPr>
      </p:pic>
    </p:spTree>
    <p:extLst>
      <p:ext uri="{BB962C8B-B14F-4D97-AF65-F5344CB8AC3E}">
        <p14:creationId xmlns:p14="http://schemas.microsoft.com/office/powerpoint/2010/main" val="606628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767398" cy="5616624"/>
          </a:xfrm>
        </p:spPr>
        <p:txBody>
          <a:bodyPr>
            <a:normAutofit fontScale="77500" lnSpcReduction="20000"/>
          </a:bodyPr>
          <a:lstStyle/>
          <a:p>
            <a:r>
              <a:rPr lang="fr-FR" sz="2000" dirty="0"/>
              <a:t>Trois types de données sont enregistrés et visualisables par l’ordinateur de bord :</a:t>
            </a:r>
          </a:p>
          <a:p>
            <a:pPr lvl="1"/>
            <a:r>
              <a:rPr lang="fr-FR" sz="1600" dirty="0"/>
              <a:t>la vitesse du vélo (en km.h-1) ;</a:t>
            </a:r>
          </a:p>
          <a:p>
            <a:pPr lvl="1"/>
            <a:r>
              <a:rPr lang="fr-FR" sz="1600" dirty="0"/>
              <a:t>la puissance totale fournie (en Watt) ;</a:t>
            </a:r>
          </a:p>
          <a:p>
            <a:pPr lvl="1"/>
            <a:r>
              <a:rPr lang="fr-FR" sz="1600" dirty="0"/>
              <a:t>la cadence de pédalage (en tr.min-1).</a:t>
            </a:r>
          </a:p>
          <a:p>
            <a:r>
              <a:rPr lang="fr-FR" sz="2000" dirty="0"/>
              <a:t>Avec les touches + et – vous pouvez commuter le visuel de vitesse à puissance et ainsi de suite</a:t>
            </a:r>
            <a:r>
              <a:rPr lang="fr-FR" sz="2000" dirty="0" smtClean="0"/>
              <a:t>.</a:t>
            </a:r>
          </a:p>
          <a:p>
            <a:pPr marL="0" indent="0">
              <a:buNone/>
            </a:pPr>
            <a:endParaRPr lang="fr-FR" sz="2000" dirty="0"/>
          </a:p>
          <a:p>
            <a:r>
              <a:rPr lang="fr-FR" sz="2000" dirty="0"/>
              <a:t>Avec le trainer, il est possible de simuler une résistance sur la roue arrière du vélo. Cela se fait sur l’ordinateur de bord au moyen de la variable SLOPE. Cette variable agit sur le rouleau du simulateur. Le constructeur a défini quatorze paliers de résistance, </a:t>
            </a:r>
            <a:r>
              <a:rPr lang="fr-FR" sz="2000" dirty="0" smtClean="0"/>
              <a:t>c’est-à-dire </a:t>
            </a:r>
            <a:r>
              <a:rPr lang="fr-FR" sz="2000" dirty="0"/>
              <a:t>que la variable SLOPE peut varier de – 4 à + 9</a:t>
            </a:r>
            <a:r>
              <a:rPr lang="fr-FR" sz="2000" dirty="0" smtClean="0"/>
              <a:t>.</a:t>
            </a:r>
          </a:p>
          <a:p>
            <a:pPr marL="0" indent="0">
              <a:buNone/>
            </a:pPr>
            <a:endParaRPr lang="fr-FR" sz="2000" dirty="0"/>
          </a:p>
          <a:p>
            <a:r>
              <a:rPr lang="fr-FR" sz="2000" dirty="0"/>
              <a:t>Après avoir pressé sur la touche SET, vous verrez clignoter dans l’angle inférieur gauche la résistance en montée (SLOPE), qui est réglée d’usine sur 0. Avec les touches + et -, vous pouvez faire varier la résistance de – 4 à + 9. En appuyant ensuite sur la touche MODE, vous pourrez fixer le nouveau paramètre de résistance</a:t>
            </a:r>
            <a:r>
              <a:rPr lang="fr-FR" sz="2000" dirty="0" smtClean="0"/>
              <a:t>.</a:t>
            </a:r>
          </a:p>
          <a:p>
            <a:pPr marL="0" indent="0">
              <a:buNone/>
            </a:pPr>
            <a:endParaRPr lang="fr-FR" sz="2000" dirty="0"/>
          </a:p>
          <a:p>
            <a:r>
              <a:rPr lang="fr-FR" sz="2000" dirty="0"/>
              <a:t>Le simulateur de résistance est réalisé à partir d’un frein à courants de FOUCAULT installé sur l’axe du « home trainer </a:t>
            </a:r>
            <a:r>
              <a:rPr lang="fr-FR" sz="2000" dirty="0" smtClean="0"/>
              <a:t>».</a:t>
            </a:r>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13</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Le trainer</a:t>
            </a:r>
          </a:p>
        </p:txBody>
      </p:sp>
      <p:pic>
        <p:nvPicPr>
          <p:cNvPr id="13313" name="Picture 1" descr="HPIM0563"/>
          <p:cNvPicPr>
            <a:picLocks noChangeAspect="1" noChangeArrowheads="1"/>
          </p:cNvPicPr>
          <p:nvPr/>
        </p:nvPicPr>
        <p:blipFill>
          <a:blip r:embed="rId2" cstate="print"/>
          <a:srcRect l="20735" t="16527" r="16588" b="5508"/>
          <a:stretch>
            <a:fillRect/>
          </a:stretch>
        </p:blipFill>
        <p:spPr bwMode="auto">
          <a:xfrm>
            <a:off x="6215074" y="1285860"/>
            <a:ext cx="1847850" cy="1724025"/>
          </a:xfrm>
          <a:prstGeom prst="rect">
            <a:avLst/>
          </a:prstGeom>
          <a:noFill/>
          <a:ln w="9525">
            <a:noFill/>
            <a:miter lim="800000"/>
            <a:headEnd/>
            <a:tailEnd/>
          </a:ln>
        </p:spPr>
      </p:pic>
    </p:spTree>
    <p:extLst>
      <p:ext uri="{BB962C8B-B14F-4D97-AF65-F5344CB8AC3E}">
        <p14:creationId xmlns:p14="http://schemas.microsoft.com/office/powerpoint/2010/main" val="64636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616624"/>
          </a:xfrm>
        </p:spPr>
        <p:txBody>
          <a:bodyPr>
            <a:normAutofit/>
          </a:bodyPr>
          <a:lstStyle/>
          <a:p>
            <a:r>
              <a:rPr lang="fr-FR" sz="2000" dirty="0"/>
              <a:t>Un premier commutateur C1 permet d’alimenter le moteur soit à par le boîtier de commande d’origine PAS (Commutateur en position système PAS) soit par un amplificateur du commerce (OPA 241 PA /BURR BROWN) (Commutateur en position Inhibition PAS). Un deuxième commutateur C2 permet de choisir le signal de commande soit celui issu du potentiomètre du système PAS mesurant le couple de pédalage (Commutateur en position pédalage) soit celui issu du générateur de signal de la carte </a:t>
            </a:r>
            <a:r>
              <a:rPr lang="fr-FR" sz="2000" dirty="0" err="1"/>
              <a:t>Digimétrie</a:t>
            </a:r>
            <a:r>
              <a:rPr lang="fr-FR" sz="2000" dirty="0"/>
              <a:t> (Commutateur en position simulation). La mise en énergie du boîtier de commande PAS est réalisée par l’interrupteur OFF ON ECO du vélo</a:t>
            </a:r>
            <a:r>
              <a:rPr lang="fr-FR" sz="2000" dirty="0" smtClean="0"/>
              <a:t>.</a:t>
            </a:r>
          </a:p>
          <a:p>
            <a:endParaRPr lang="fr-FR" sz="2000" dirty="0"/>
          </a:p>
          <a:p>
            <a:r>
              <a:rPr lang="fr-FR" sz="2000" dirty="0"/>
              <a:t>La mise en énergie de l’amplificateur du commerce est réalisée par l’interrupteur MARCHE ARRET du boîtier MEDIA sur le porte bagage</a:t>
            </a:r>
            <a:r>
              <a:rPr lang="fr-FR" sz="2000" dirty="0" smtClean="0"/>
              <a:t>.</a:t>
            </a:r>
          </a:p>
          <a:p>
            <a:endParaRPr lang="fr-FR" sz="2000" dirty="0"/>
          </a:p>
          <a:p>
            <a:r>
              <a:rPr lang="fr-FR" sz="2000" u="sng" dirty="0"/>
              <a:t>Remarque </a:t>
            </a:r>
            <a:r>
              <a:rPr lang="fr-FR" sz="2000" dirty="0"/>
              <a:t>: en position inhibition PAS la commande ne peut être que celle générée par la carte </a:t>
            </a:r>
            <a:r>
              <a:rPr lang="fr-FR" sz="2000" dirty="0" err="1"/>
              <a:t>Digimétrie</a:t>
            </a:r>
            <a:r>
              <a:rPr lang="fr-FR" sz="2000" dirty="0"/>
              <a:t>, le deuxième commutateur pédalage simulation est inopérant.</a:t>
            </a:r>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14</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La commande</a:t>
            </a:r>
          </a:p>
        </p:txBody>
      </p:sp>
    </p:spTree>
    <p:extLst>
      <p:ext uri="{BB962C8B-B14F-4D97-AF65-F5344CB8AC3E}">
        <p14:creationId xmlns:p14="http://schemas.microsoft.com/office/powerpoint/2010/main" val="1630268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616624"/>
          </a:xfrm>
        </p:spPr>
        <p:txBody>
          <a:bodyPr>
            <a:normAutofit/>
          </a:bodyPr>
          <a:lstStyle/>
          <a:p>
            <a:r>
              <a:rPr lang="fr-FR" sz="2000" dirty="0"/>
              <a:t>Le produit didactisé permet d’enregistrer les grandeurs suivantes :</a:t>
            </a:r>
          </a:p>
          <a:p>
            <a:pPr lvl="1"/>
            <a:r>
              <a:rPr lang="fr-FR" sz="1600" dirty="0"/>
              <a:t>la tension de commande notée : tension potentiomètre ;</a:t>
            </a:r>
          </a:p>
          <a:p>
            <a:pPr lvl="1"/>
            <a:r>
              <a:rPr lang="fr-FR" sz="1600" dirty="0"/>
              <a:t>la tension d’alimentation du moteur notée : tension moteur ;</a:t>
            </a:r>
          </a:p>
          <a:p>
            <a:pPr lvl="1"/>
            <a:r>
              <a:rPr lang="fr-FR" sz="1600" dirty="0"/>
              <a:t>l’intensité consommée par le moteur notée : intensité moteur ;</a:t>
            </a:r>
          </a:p>
          <a:p>
            <a:pPr lvl="1"/>
            <a:r>
              <a:rPr lang="fr-FR" sz="1600" dirty="0"/>
              <a:t>la vitesse de rotation de la roue notée : vitesse de rotation ;</a:t>
            </a:r>
          </a:p>
          <a:p>
            <a:pPr lvl="1"/>
            <a:r>
              <a:rPr lang="fr-FR" sz="1600" dirty="0"/>
              <a:t>le couple résistant sur la roue noté : couple roue ;</a:t>
            </a:r>
          </a:p>
          <a:p>
            <a:pPr lvl="1"/>
            <a:r>
              <a:rPr lang="fr-FR" sz="1600" dirty="0"/>
              <a:t>la vitesse de rotation du moteur notée : vitesse moteur.</a:t>
            </a:r>
          </a:p>
          <a:p>
            <a:endParaRPr lang="fr-FR" sz="2000" dirty="0"/>
          </a:p>
          <a:p>
            <a:r>
              <a:rPr lang="fr-FR" sz="2000" dirty="0"/>
              <a:t>La carte </a:t>
            </a:r>
            <a:r>
              <a:rPr lang="fr-FR" sz="2000" dirty="0" err="1"/>
              <a:t>Digimétrie</a:t>
            </a:r>
            <a:r>
              <a:rPr lang="fr-FR" sz="2000" dirty="0"/>
              <a:t> permet d’afficher leurs images en tension de 0 à 5V sur une même fenêtre et leurs valeurs réelles avec les unités correspondantes sur 5 autres fenêtres.</a:t>
            </a:r>
          </a:p>
          <a:p>
            <a:endParaRPr lang="fr-FR" sz="2000" dirty="0"/>
          </a:p>
          <a:p>
            <a:r>
              <a:rPr lang="fr-FR" sz="2000" u="sng" dirty="0"/>
              <a:t>Remarque </a:t>
            </a:r>
            <a:r>
              <a:rPr lang="fr-FR" sz="2000" dirty="0"/>
              <a:t>: en mode simulation la tension potentiomètre correspond au signal simulé par la carte </a:t>
            </a:r>
            <a:r>
              <a:rPr lang="fr-FR" sz="2000" dirty="0" err="1"/>
              <a:t>Digimétrie</a:t>
            </a:r>
            <a:r>
              <a:rPr lang="fr-FR" sz="2000" dirty="0"/>
              <a:t>.</a:t>
            </a:r>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a:t>
            </a:r>
            <a:r>
              <a:rPr lang="fr-FR" dirty="0" smtClean="0"/>
              <a:t>électrique</a:t>
            </a:r>
          </a:p>
          <a:p>
            <a:r>
              <a:rPr lang="fr-FR" dirty="0" smtClean="0"/>
              <a:t>Les grandeurs mesur</a:t>
            </a:r>
            <a:r>
              <a:rPr lang="fr-FR" dirty="0"/>
              <a:t>é</a:t>
            </a:r>
            <a:r>
              <a:rPr lang="fr-FR" dirty="0" smtClean="0"/>
              <a:t>es</a:t>
            </a:r>
          </a:p>
        </p:txBody>
      </p:sp>
    </p:spTree>
    <p:extLst>
      <p:ext uri="{BB962C8B-B14F-4D97-AF65-F5344CB8AC3E}">
        <p14:creationId xmlns:p14="http://schemas.microsoft.com/office/powerpoint/2010/main" val="1364625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616624"/>
          </a:xfrm>
        </p:spPr>
        <p:txBody>
          <a:bodyPr>
            <a:normAutofit/>
          </a:bodyPr>
          <a:lstStyle/>
          <a:p>
            <a:r>
              <a:rPr lang="fr-FR" sz="2000" dirty="0"/>
              <a:t>Pour être lues et exploitées par la carte </a:t>
            </a:r>
            <a:r>
              <a:rPr lang="fr-FR" sz="2000" dirty="0" err="1"/>
              <a:t>Digimétrie</a:t>
            </a:r>
            <a:r>
              <a:rPr lang="fr-FR" sz="2000" dirty="0"/>
              <a:t>, toutes les valeurs sont converties en signaux 0-5 V images de la grandeur. Les conversions sont réalisées par le boîtier MEDIA situé sur le porte bagage dont la mise en énergie est réalisée par l’interrupteur MARCHE ARRET. La transformation affine proposée par la carte </a:t>
            </a:r>
            <a:r>
              <a:rPr lang="fr-FR" sz="2000" dirty="0" err="1"/>
              <a:t>Digimétrie</a:t>
            </a:r>
            <a:r>
              <a:rPr lang="fr-FR" sz="2000" dirty="0"/>
              <a:t> permet d’afficher les valeurs réelles</a:t>
            </a:r>
            <a:r>
              <a:rPr lang="fr-FR" sz="2000" dirty="0" smtClean="0"/>
              <a:t>.</a:t>
            </a:r>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16</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a:t>
            </a:r>
            <a:r>
              <a:rPr lang="fr-FR" dirty="0" smtClean="0"/>
              <a:t>électrique</a:t>
            </a:r>
          </a:p>
          <a:p>
            <a:r>
              <a:rPr lang="fr-FR" dirty="0" smtClean="0"/>
              <a:t>Capteurs</a:t>
            </a:r>
          </a:p>
        </p:txBody>
      </p:sp>
    </p:spTree>
    <p:extLst>
      <p:ext uri="{BB962C8B-B14F-4D97-AF65-F5344CB8AC3E}">
        <p14:creationId xmlns:p14="http://schemas.microsoft.com/office/powerpoint/2010/main" val="30784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17</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a:t>
            </a:r>
            <a:r>
              <a:rPr lang="fr-FR" dirty="0" smtClean="0"/>
              <a:t>électrique</a:t>
            </a:r>
          </a:p>
          <a:p>
            <a:r>
              <a:rPr lang="fr-FR" dirty="0" smtClean="0"/>
              <a:t>Capteurs</a:t>
            </a:r>
          </a:p>
        </p:txBody>
      </p:sp>
      <p:graphicFrame>
        <p:nvGraphicFramePr>
          <p:cNvPr id="5" name="Tableau 4"/>
          <p:cNvGraphicFramePr>
            <a:graphicFrameLocks noGrp="1"/>
          </p:cNvGraphicFramePr>
          <p:nvPr>
            <p:extLst>
              <p:ext uri="{D42A27DB-BD31-4B8C-83A1-F6EECF244321}">
                <p14:modId xmlns:p14="http://schemas.microsoft.com/office/powerpoint/2010/main" val="3314207364"/>
              </p:ext>
            </p:extLst>
          </p:nvPr>
        </p:nvGraphicFramePr>
        <p:xfrm>
          <a:off x="251520" y="1268760"/>
          <a:ext cx="7920880" cy="4526280"/>
        </p:xfrm>
        <a:graphic>
          <a:graphicData uri="http://schemas.openxmlformats.org/drawingml/2006/table">
            <a:tbl>
              <a:tblPr>
                <a:tableStyleId>{8799B23B-EC83-4686-B30A-512413B5E67A}</a:tableStyleId>
              </a:tblPr>
              <a:tblGrid>
                <a:gridCol w="1225992"/>
                <a:gridCol w="3634006"/>
                <a:gridCol w="3060882"/>
              </a:tblGrid>
              <a:tr h="0">
                <a:tc>
                  <a:txBody>
                    <a:bodyPr/>
                    <a:lstStyle/>
                    <a:p>
                      <a:pPr algn="just">
                        <a:spcAft>
                          <a:spcPts val="0"/>
                        </a:spcAft>
                      </a:pPr>
                      <a:r>
                        <a:rPr lang="fr-FR" sz="1100" b="1" dirty="0">
                          <a:effectLst/>
                        </a:rPr>
                        <a:t>Grandeur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b="1">
                          <a:effectLst/>
                        </a:rPr>
                        <a:t>Commentaires</a:t>
                      </a:r>
                      <a:endParaRPr lang="fr-FR" sz="1100" b="1">
                        <a:effectLst/>
                        <a:latin typeface="Calibri"/>
                        <a:ea typeface="Times New Roman"/>
                        <a:cs typeface="Times New Roman"/>
                      </a:endParaRPr>
                    </a:p>
                  </a:txBody>
                  <a:tcPr marL="68580" marR="68580" marT="0" marB="0"/>
                </a:tc>
                <a:tc>
                  <a:txBody>
                    <a:bodyPr/>
                    <a:lstStyle/>
                    <a:p>
                      <a:pPr algn="just">
                        <a:spcAft>
                          <a:spcPts val="0"/>
                        </a:spcAft>
                      </a:pPr>
                      <a:r>
                        <a:rPr lang="fr-FR" sz="1100" b="1" dirty="0">
                          <a:effectLst/>
                        </a:rPr>
                        <a:t>Relation image en V /grandeur</a:t>
                      </a:r>
                      <a:endParaRPr lang="fr-FR" sz="1100" b="1" dirty="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Tension de commande</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Sa valeur est comprise entre 0 et 5 V, elle est mesurée directement par la carte Digimétrie aux bornes du potentiomètre.</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Identité</a:t>
                      </a:r>
                    </a:p>
                    <a:p>
                      <a:pPr algn="just">
                        <a:spcAft>
                          <a:spcPts val="0"/>
                        </a:spcAft>
                      </a:pPr>
                      <a:r>
                        <a:rPr lang="fr-FR" sz="1100">
                          <a:effectLst/>
                        </a:rPr>
                        <a:t>U potentiomètre (V) = U</a:t>
                      </a:r>
                      <a:r>
                        <a:rPr lang="fr-FR" sz="1100" baseline="-25000">
                          <a:effectLst/>
                        </a:rPr>
                        <a:t>0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Tension d’alimentation du moteur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L’alimentation est réalisée par un hacheur, un filtre RC permet de faire apparaître la valeur moyenne instantanée </a:t>
                      </a:r>
                    </a:p>
                    <a:p>
                      <a:pPr algn="just">
                        <a:spcAft>
                          <a:spcPts val="0"/>
                        </a:spcAft>
                      </a:pPr>
                      <a:r>
                        <a:rPr lang="fr-FR" sz="1100">
                          <a:effectLst/>
                        </a:rPr>
                        <a:t>Cette tension moyenne évolue entre 0 et 24 V. Pour être lue par la carte Digimétrie un pont diviseur permet de la ramener à une valeur U</a:t>
                      </a:r>
                      <a:r>
                        <a:rPr lang="fr-FR" sz="1100" baseline="-25000">
                          <a:effectLst/>
                        </a:rPr>
                        <a:t>1 image</a:t>
                      </a:r>
                      <a:r>
                        <a:rPr lang="fr-FR" sz="1100">
                          <a:effectLst/>
                        </a:rPr>
                        <a:t> de 0 à 5V</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nl-NL" sz="1100">
                          <a:effectLst/>
                        </a:rPr>
                        <a:t> </a:t>
                      </a:r>
                      <a:endParaRPr lang="fr-FR" sz="1100">
                        <a:effectLst/>
                      </a:endParaRPr>
                    </a:p>
                    <a:p>
                      <a:pPr algn="just">
                        <a:spcAft>
                          <a:spcPts val="0"/>
                        </a:spcAft>
                      </a:pPr>
                      <a:r>
                        <a:rPr lang="nl-NL" sz="1100">
                          <a:effectLst/>
                        </a:rPr>
                        <a:t> </a:t>
                      </a:r>
                      <a:endParaRPr lang="fr-FR" sz="1100">
                        <a:effectLst/>
                      </a:endParaRPr>
                    </a:p>
                    <a:p>
                      <a:pPr algn="just">
                        <a:spcAft>
                          <a:spcPts val="0"/>
                        </a:spcAft>
                      </a:pPr>
                      <a:r>
                        <a:rPr lang="nl-NL" sz="1100">
                          <a:effectLst/>
                        </a:rPr>
                        <a:t> </a:t>
                      </a:r>
                      <a:endParaRPr lang="fr-FR" sz="1100">
                        <a:effectLst/>
                      </a:endParaRPr>
                    </a:p>
                    <a:p>
                      <a:pPr algn="just">
                        <a:spcAft>
                          <a:spcPts val="0"/>
                        </a:spcAft>
                      </a:pPr>
                      <a:r>
                        <a:rPr lang="nl-NL" sz="1100">
                          <a:effectLst/>
                        </a:rPr>
                        <a:t>U moteur (V)= 5,25 * </a:t>
                      </a:r>
                      <a:r>
                        <a:rPr lang="fr-FR" sz="1100">
                          <a:effectLst/>
                        </a:rPr>
                        <a:t>U</a:t>
                      </a:r>
                      <a:r>
                        <a:rPr lang="fr-FR" sz="1100" baseline="-25000">
                          <a:effectLst/>
                        </a:rPr>
                        <a:t>1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Intensité moteur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Le fil d’alimentation du moteur traverse un capteur à effet Hall LEM LTS 25-NP. Celui-ci délivre une tension U</a:t>
                      </a:r>
                      <a:r>
                        <a:rPr lang="fr-FR" sz="1100" baseline="-25000">
                          <a:effectLst/>
                        </a:rPr>
                        <a:t>2 image</a:t>
                      </a:r>
                      <a:r>
                        <a:rPr lang="fr-FR" sz="1100">
                          <a:effectLst/>
                        </a:rPr>
                        <a:t> [2,5-3,12 V] pour une intensité [0- 12 A].</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I moteur (A) = (U</a:t>
                      </a:r>
                      <a:r>
                        <a:rPr lang="fr-FR" sz="1100" baseline="-25000">
                          <a:effectLst/>
                        </a:rPr>
                        <a:t>2 image</a:t>
                      </a:r>
                      <a:r>
                        <a:rPr lang="fr-FR" sz="1100">
                          <a:effectLst/>
                        </a:rPr>
                        <a:t> – 2,5) * 20</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Fréquence de rotation de la roue</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L’information est prise sur le capteur à fentes du trainer. Il délivre 4 impulsions par tour du rouleau. Un convertisseur-fréquence tension de type LM2917 (NSC)permet d’obtenir une tension image U</a:t>
                      </a:r>
                      <a:r>
                        <a:rPr lang="fr-FR" sz="1100" baseline="-25000">
                          <a:effectLst/>
                        </a:rPr>
                        <a:t>3 image</a:t>
                      </a:r>
                      <a:r>
                        <a:rPr lang="fr-FR" sz="1100">
                          <a:effectLst/>
                        </a:rPr>
                        <a:t> comprise entre 0 et 5 V</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en-GB" sz="1100">
                          <a:effectLst/>
                        </a:rPr>
                        <a:t>W roue (tr/s) = 1.62 * U</a:t>
                      </a:r>
                      <a:r>
                        <a:rPr lang="en-GB" sz="1100" baseline="-25000">
                          <a:effectLst/>
                        </a:rPr>
                        <a:t>3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Couple roue</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Le trainer est monté sur un support guidé par une liaison glissière élastique à lames de direction tangentielle à la roue. L’arrêt axial est assuré par un capteur de pesage SCAIME type AG5 qui délivre 20 mV pour 50 N.Cette tension est amplifiée pour obtenir une tension U</a:t>
                      </a:r>
                      <a:r>
                        <a:rPr lang="fr-FR" sz="1100" baseline="-25000">
                          <a:effectLst/>
                        </a:rPr>
                        <a:t>4 image</a:t>
                      </a:r>
                      <a:r>
                        <a:rPr lang="fr-FR" sz="1100">
                          <a:effectLst/>
                        </a:rPr>
                        <a:t> comprise entre 0 et 5 V.(Voir figures 2 et 3 )</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Couple roue (N.m) = 4 * U</a:t>
                      </a:r>
                      <a:r>
                        <a:rPr lang="fr-FR" sz="1100" baseline="-25000">
                          <a:effectLst/>
                        </a:rPr>
                        <a:t>4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Fréquence de rotation du moteur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L’information est prise sur un capteur à fentes monté en bout d’arbre moteur. Il délivre 9 impulsions par tour du rouleau. Un convertisseur-fréquence tension de type LM2917 (NSC) permet d’obtenir une tension image U</a:t>
                      </a:r>
                      <a:r>
                        <a:rPr lang="fr-FR" sz="1100" baseline="-25000">
                          <a:effectLst/>
                        </a:rPr>
                        <a:t>5 image</a:t>
                      </a:r>
                      <a:r>
                        <a:rPr lang="fr-FR" sz="1100">
                          <a:effectLst/>
                        </a:rPr>
                        <a:t> comprise entre 0 et 5 V.</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dirty="0">
                          <a:effectLst/>
                        </a:rPr>
                        <a:t>N moteur(tr/mn) = 847 * U</a:t>
                      </a:r>
                      <a:r>
                        <a:rPr lang="fr-FR" sz="1100" baseline="-25000" dirty="0">
                          <a:effectLst/>
                        </a:rPr>
                        <a:t>5 image</a:t>
                      </a:r>
                      <a:endParaRPr lang="fr-FR" sz="11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196501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Mise en œuvre du vélo électrique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18</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693178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838836" cy="5734420"/>
          </a:xfrm>
        </p:spPr>
        <p:txBody>
          <a:bodyPr>
            <a:normAutofit fontScale="92500" lnSpcReduction="20000"/>
          </a:bodyPr>
          <a:lstStyle/>
          <a:p>
            <a:r>
              <a:rPr smtClean="0"/>
              <a:t>Dans un premier temps, NE PAS Mettre en route le vélo (sélecteur d’assistance sur OFF)</a:t>
            </a:r>
          </a:p>
          <a:p>
            <a:endParaRPr smtClean="0"/>
          </a:p>
          <a:p>
            <a:r>
              <a:rPr smtClean="0"/>
              <a:t>Brancher le prise d’alimentation du trainer : l’ordinateur de bord du trainer fixé au guidon s’allume</a:t>
            </a:r>
          </a:p>
          <a:p>
            <a:endParaRPr smtClean="0"/>
          </a:p>
          <a:p>
            <a:r>
              <a:rPr smtClean="0"/>
              <a:t>Mettre les interrupteurs du boitier média comme sur la photo</a:t>
            </a:r>
          </a:p>
          <a:p>
            <a:endParaRPr smtClean="0"/>
          </a:p>
          <a:p>
            <a:r>
              <a:rPr smtClean="0"/>
              <a:t>Sélecteur de vitesse sur la 1</a:t>
            </a:r>
            <a:r>
              <a:rPr baseline="30000" smtClean="0"/>
              <a:t>er</a:t>
            </a:r>
            <a:r>
              <a:rPr smtClean="0"/>
              <a:t> vitesse</a:t>
            </a:r>
          </a:p>
          <a:p>
            <a:endParaRPr smtClean="0"/>
          </a:p>
          <a:p>
            <a:r>
              <a:rPr smtClean="0"/>
              <a:t>Pédaler et augmenter au fur et à mesure à l’aide du tableau de bord du trainer le freinage (simulation de pente)</a:t>
            </a:r>
          </a:p>
          <a:p>
            <a:endParaRPr smtClean="0"/>
          </a:p>
          <a:p>
            <a:r>
              <a:rPr smtClean="0"/>
              <a:t>Refaire la séance de pédalage cette fois avec le sélecteur d’assistance du vélo sur ON</a:t>
            </a:r>
          </a:p>
          <a:p>
            <a:endParaRPr smtClean="0"/>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19</a:t>
            </a:fld>
            <a:endParaRPr lang="fr-FR" dirty="0"/>
          </a:p>
        </p:txBody>
      </p:sp>
      <p:sp>
        <p:nvSpPr>
          <p:cNvPr id="4" name="Espace réservé du texte 3"/>
          <p:cNvSpPr>
            <a:spLocks noGrp="1"/>
          </p:cNvSpPr>
          <p:nvPr>
            <p:ph type="body" sz="quarter" idx="13"/>
          </p:nvPr>
        </p:nvSpPr>
        <p:spPr/>
        <p:txBody>
          <a:bodyPr/>
          <a:lstStyle/>
          <a:p>
            <a:r>
              <a:rPr smtClean="0"/>
              <a:t>Mise en œuvre du vélo électrique</a:t>
            </a:r>
            <a:endParaRPr lang="fr-FR" dirty="0"/>
          </a:p>
        </p:txBody>
      </p:sp>
      <p:sp>
        <p:nvSpPr>
          <p:cNvPr id="6" name="ZoneTexte 5">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9457" name="Picture 1" descr="HPIM0568"/>
          <p:cNvPicPr>
            <a:picLocks noChangeAspect="1" noChangeArrowheads="1"/>
          </p:cNvPicPr>
          <p:nvPr/>
        </p:nvPicPr>
        <p:blipFill>
          <a:blip r:embed="rId3" cstate="print"/>
          <a:srcRect l="27544" t="24883" r="22035" b="12442"/>
          <a:stretch>
            <a:fillRect/>
          </a:stretch>
        </p:blipFill>
        <p:spPr bwMode="auto">
          <a:xfrm>
            <a:off x="7358082" y="428604"/>
            <a:ext cx="660896" cy="1080000"/>
          </a:xfrm>
          <a:prstGeom prst="rect">
            <a:avLst/>
          </a:prstGeom>
          <a:noFill/>
          <a:ln w="9525">
            <a:noFill/>
            <a:miter lim="800000"/>
            <a:headEnd/>
            <a:tailEnd/>
          </a:ln>
        </p:spPr>
      </p:pic>
      <p:pic>
        <p:nvPicPr>
          <p:cNvPr id="19458" name="Picture 2" descr="HPIM0563"/>
          <p:cNvPicPr>
            <a:picLocks noChangeAspect="1" noChangeArrowheads="1"/>
          </p:cNvPicPr>
          <p:nvPr/>
        </p:nvPicPr>
        <p:blipFill>
          <a:blip r:embed="rId4" cstate="print"/>
          <a:srcRect l="20735" t="16527" r="16588" b="5508"/>
          <a:stretch>
            <a:fillRect/>
          </a:stretch>
        </p:blipFill>
        <p:spPr bwMode="auto">
          <a:xfrm>
            <a:off x="7143768" y="1714488"/>
            <a:ext cx="1080000" cy="1007629"/>
          </a:xfrm>
          <a:prstGeom prst="rect">
            <a:avLst/>
          </a:prstGeom>
          <a:noFill/>
          <a:ln w="9525">
            <a:noFill/>
            <a:miter lim="800000"/>
            <a:headEnd/>
            <a:tailEnd/>
          </a:ln>
        </p:spPr>
      </p:pic>
      <p:pic>
        <p:nvPicPr>
          <p:cNvPr id="19459" name="Picture 3" descr="HPIM0562"/>
          <p:cNvPicPr>
            <a:picLocks noChangeAspect="1" noChangeArrowheads="1"/>
          </p:cNvPicPr>
          <p:nvPr/>
        </p:nvPicPr>
        <p:blipFill>
          <a:blip r:embed="rId5" cstate="print"/>
          <a:srcRect/>
          <a:stretch>
            <a:fillRect/>
          </a:stretch>
        </p:blipFill>
        <p:spPr bwMode="auto">
          <a:xfrm>
            <a:off x="6600360" y="2857496"/>
            <a:ext cx="1614954" cy="1214446"/>
          </a:xfrm>
          <a:prstGeom prst="rect">
            <a:avLst/>
          </a:prstGeom>
          <a:noFill/>
          <a:ln w="9525">
            <a:noFill/>
            <a:miter lim="800000"/>
            <a:headEnd/>
            <a:tailEnd/>
          </a:ln>
        </p:spPr>
      </p:pic>
      <p:pic>
        <p:nvPicPr>
          <p:cNvPr id="19460" name="Picture 4"/>
          <p:cNvPicPr>
            <a:picLocks noChangeAspect="1" noChangeArrowheads="1"/>
          </p:cNvPicPr>
          <p:nvPr/>
        </p:nvPicPr>
        <p:blipFill>
          <a:blip r:embed="rId6"/>
          <a:srcRect/>
          <a:stretch>
            <a:fillRect/>
          </a:stretch>
        </p:blipFill>
        <p:spPr bwMode="auto">
          <a:xfrm>
            <a:off x="7143768" y="4214818"/>
            <a:ext cx="1095364" cy="801963"/>
          </a:xfrm>
          <a:prstGeom prst="rect">
            <a:avLst/>
          </a:prstGeom>
          <a:noFill/>
          <a:ln w="9525">
            <a:noFill/>
            <a:miter lim="800000"/>
            <a:headEnd/>
            <a:tailEnd/>
          </a:ln>
        </p:spPr>
      </p:pic>
    </p:spTree>
    <p:extLst>
      <p:ext uri="{BB962C8B-B14F-4D97-AF65-F5344CB8AC3E}">
        <p14:creationId xmlns:p14="http://schemas.microsoft.com/office/powerpoint/2010/main" val="1946960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p:txBody>
          <a:bodyPr>
            <a:normAutofit fontScale="92500" lnSpcReduction="10000"/>
          </a:bodyPr>
          <a:lstStyle/>
          <a:p>
            <a:r>
              <a:rPr lang="fr-FR" dirty="0" smtClean="0">
                <a:hlinkClick r:id="rId2" action="ppaction://hlinksldjump"/>
              </a:rPr>
              <a:t>Présentation générale de la DAE</a:t>
            </a:r>
            <a:endParaRPr lang="fr-FR" dirty="0">
              <a:hlinkClick r:id="rId2" action="ppaction://hlinksldjump"/>
            </a:endParaRPr>
          </a:p>
        </p:txBody>
      </p:sp>
      <p:sp>
        <p:nvSpPr>
          <p:cNvPr id="6" name="Espace réservé du texte 5"/>
          <p:cNvSpPr>
            <a:spLocks noGrp="1"/>
          </p:cNvSpPr>
          <p:nvPr>
            <p:ph type="body" sz="quarter" idx="15"/>
          </p:nvPr>
        </p:nvSpPr>
        <p:spPr/>
        <p:txBody>
          <a:bodyPr>
            <a:normAutofit fontScale="92500" lnSpcReduction="10000"/>
          </a:bodyPr>
          <a:lstStyle/>
          <a:p>
            <a:r>
              <a:rPr lang="fr-FR" dirty="0">
                <a:hlinkClick r:id="rId3" action="ppaction://hlinksldjump"/>
              </a:rPr>
              <a:t>Mise en œuvre de la DAE</a:t>
            </a:r>
          </a:p>
        </p:txBody>
      </p:sp>
      <p:sp>
        <p:nvSpPr>
          <p:cNvPr id="8" name="Espace réservé du texte 7"/>
          <p:cNvSpPr>
            <a:spLocks noGrp="1"/>
          </p:cNvSpPr>
          <p:nvPr>
            <p:ph type="body" sz="quarter" idx="17"/>
          </p:nvPr>
        </p:nvSpPr>
        <p:spPr/>
        <p:txBody>
          <a:bodyPr>
            <a:normAutofit fontScale="92500" lnSpcReduction="10000"/>
          </a:bodyPr>
          <a:lstStyle/>
          <a:p>
            <a:r>
              <a:rPr lang="fr-FR" dirty="0">
                <a:hlinkClick r:id="rId4" action="ppaction://hlinksldjump"/>
              </a:rPr>
              <a:t>Présentation externe de la DAE</a:t>
            </a:r>
          </a:p>
        </p:txBody>
      </p:sp>
      <p:sp>
        <p:nvSpPr>
          <p:cNvPr id="10" name="Espace réservé du texte 9"/>
          <p:cNvSpPr>
            <a:spLocks noGrp="1"/>
          </p:cNvSpPr>
          <p:nvPr>
            <p:ph type="body" sz="quarter" idx="19"/>
          </p:nvPr>
        </p:nvSpPr>
        <p:spPr/>
        <p:txBody>
          <a:bodyPr>
            <a:normAutofit fontScale="92500" lnSpcReduction="10000"/>
          </a:bodyPr>
          <a:lstStyle/>
          <a:p>
            <a:r>
              <a:rPr lang="fr-FR" dirty="0">
                <a:hlinkClick r:id="rId5" action="ppaction://hlinksldjump"/>
              </a:rPr>
              <a:t>Présentation interne de la DAE – Composants </a:t>
            </a:r>
          </a:p>
        </p:txBody>
      </p:sp>
      <p:sp>
        <p:nvSpPr>
          <p:cNvPr id="12" name="Espace réservé du texte 11"/>
          <p:cNvSpPr>
            <a:spLocks noGrp="1"/>
          </p:cNvSpPr>
          <p:nvPr>
            <p:ph type="body" sz="quarter" idx="21"/>
          </p:nvPr>
        </p:nvSpPr>
        <p:spPr/>
        <p:txBody>
          <a:bodyPr>
            <a:normAutofit fontScale="92500" lnSpcReduction="10000"/>
          </a:bodyPr>
          <a:lstStyle/>
          <a:p>
            <a:r>
              <a:rPr lang="fr-FR" dirty="0">
                <a:hlinkClick r:id="rId6" action="ppaction://hlinksldjump"/>
              </a:rPr>
              <a:t>Présentation du logiciel d’acquisition</a:t>
            </a:r>
          </a:p>
        </p:txBody>
      </p:sp>
      <p:sp>
        <p:nvSpPr>
          <p:cNvPr id="14" name="Espace réservé du texte 13"/>
          <p:cNvSpPr>
            <a:spLocks noGrp="1"/>
          </p:cNvSpPr>
          <p:nvPr>
            <p:ph type="body" sz="quarter" idx="23"/>
          </p:nvPr>
        </p:nvSpPr>
        <p:spPr/>
        <p:txBody>
          <a:bodyPr>
            <a:normAutofit fontScale="92500" lnSpcReduction="10000"/>
          </a:bodyPr>
          <a:lstStyle/>
          <a:p>
            <a:endParaRPr lang="fr-FR"/>
          </a:p>
        </p:txBody>
      </p:sp>
      <p:sp>
        <p:nvSpPr>
          <p:cNvPr id="16" name="Espace réservé du texte 15"/>
          <p:cNvSpPr>
            <a:spLocks noGrp="1"/>
          </p:cNvSpPr>
          <p:nvPr>
            <p:ph type="body" sz="quarter" idx="25"/>
          </p:nvPr>
        </p:nvSpPr>
        <p:spPr/>
        <p:txBody>
          <a:bodyPr>
            <a:normAutofit fontScale="92500" lnSpcReduction="10000"/>
          </a:bodyPr>
          <a:lstStyle/>
          <a:p>
            <a:endParaRPr lang="fr-FR"/>
          </a:p>
        </p:txBody>
      </p:sp>
      <p:sp>
        <p:nvSpPr>
          <p:cNvPr id="18" name="Espace réservé du texte 17"/>
          <p:cNvSpPr>
            <a:spLocks noGrp="1"/>
          </p:cNvSpPr>
          <p:nvPr>
            <p:ph type="body" sz="quarter" idx="27"/>
          </p:nvPr>
        </p:nvSpPr>
        <p:spPr/>
        <p:txBody>
          <a:bodyPr>
            <a:normAutofit fontScale="92500" lnSpcReduction="10000"/>
          </a:bodyPr>
          <a:lstStyle/>
          <a:p>
            <a:endParaRPr lang="fr-FR"/>
          </a:p>
        </p:txBody>
      </p:sp>
      <p:sp>
        <p:nvSpPr>
          <p:cNvPr id="20" name="Espace réservé du texte 19"/>
          <p:cNvSpPr>
            <a:spLocks noGrp="1"/>
          </p:cNvSpPr>
          <p:nvPr>
            <p:ph type="body" sz="quarter" idx="29"/>
          </p:nvPr>
        </p:nvSpPr>
        <p:spPr/>
        <p:txBody>
          <a:bodyPr>
            <a:normAutofit fontScale="92500" lnSpcReduction="10000"/>
          </a:bodyPr>
          <a:lstStyle/>
          <a:p>
            <a:endParaRPr lang="fr-FR"/>
          </a:p>
        </p:txBody>
      </p:sp>
      <p:sp>
        <p:nvSpPr>
          <p:cNvPr id="22" name="Espace réservé du texte 21"/>
          <p:cNvSpPr>
            <a:spLocks noGrp="1"/>
          </p:cNvSpPr>
          <p:nvPr>
            <p:ph type="body" sz="quarter" idx="31"/>
          </p:nvPr>
        </p:nvSpPr>
        <p:spPr/>
        <p:txBody>
          <a:bodyPr>
            <a:normAutofit fontScale="92500" lnSpcReduction="10000"/>
          </a:bodyPr>
          <a:lstStyle/>
          <a:p>
            <a:endParaRPr lang="fr-FR"/>
          </a:p>
        </p:txBody>
      </p:sp>
      <p:sp>
        <p:nvSpPr>
          <p:cNvPr id="24" name="Espace réservé du texte 23"/>
          <p:cNvSpPr>
            <a:spLocks noGrp="1"/>
          </p:cNvSpPr>
          <p:nvPr>
            <p:ph type="body" sz="quarter" idx="33"/>
          </p:nvPr>
        </p:nvSpPr>
        <p:spPr/>
        <p:txBody>
          <a:bodyPr>
            <a:normAutofit fontScale="92500" lnSpcReduction="10000"/>
          </a:bodyPr>
          <a:lstStyle/>
          <a:p>
            <a:endParaRPr lang="fr-FR"/>
          </a:p>
        </p:txBody>
      </p:sp>
      <p:sp>
        <p:nvSpPr>
          <p:cNvPr id="26" name="Espace réservé du texte 25"/>
          <p:cNvSpPr>
            <a:spLocks noGrp="1"/>
          </p:cNvSpPr>
          <p:nvPr>
            <p:ph type="body" sz="quarter" idx="35"/>
          </p:nvPr>
        </p:nvSpPr>
        <p:spPr/>
        <p:txBody>
          <a:bodyPr>
            <a:normAutofit fontScale="92500" lnSpcReduction="10000"/>
          </a:bodyPr>
          <a:lstStyle/>
          <a:p>
            <a:endParaRPr lang="fr-FR"/>
          </a:p>
        </p:txBody>
      </p:sp>
      <p:sp>
        <p:nvSpPr>
          <p:cNvPr id="5" name="Espace réservé du texte 4"/>
          <p:cNvSpPr>
            <a:spLocks noGrp="1"/>
          </p:cNvSpPr>
          <p:nvPr>
            <p:ph type="body" sz="quarter" idx="14"/>
          </p:nvPr>
        </p:nvSpPr>
        <p:spPr/>
        <p:txBody>
          <a:bodyPr>
            <a:normAutofit fontScale="92500" lnSpcReduction="10000"/>
          </a:bodyPr>
          <a:lstStyle/>
          <a:p>
            <a:endParaRPr lang="fr-FR" dirty="0"/>
          </a:p>
        </p:txBody>
      </p:sp>
      <p:sp>
        <p:nvSpPr>
          <p:cNvPr id="7" name="Espace réservé du texte 6"/>
          <p:cNvSpPr>
            <a:spLocks noGrp="1"/>
          </p:cNvSpPr>
          <p:nvPr>
            <p:ph type="body" sz="quarter" idx="16"/>
          </p:nvPr>
        </p:nvSpPr>
        <p:spPr/>
        <p:txBody>
          <a:bodyPr>
            <a:normAutofit fontScale="92500" lnSpcReduction="10000"/>
          </a:bodyPr>
          <a:lstStyle/>
          <a:p>
            <a:endParaRPr lang="fr-FR"/>
          </a:p>
        </p:txBody>
      </p:sp>
      <p:sp>
        <p:nvSpPr>
          <p:cNvPr id="9" name="Espace réservé du texte 8"/>
          <p:cNvSpPr>
            <a:spLocks noGrp="1"/>
          </p:cNvSpPr>
          <p:nvPr>
            <p:ph type="body" sz="quarter" idx="18"/>
          </p:nvPr>
        </p:nvSpPr>
        <p:spPr/>
        <p:txBody>
          <a:bodyPr>
            <a:normAutofit fontScale="92500" lnSpcReduction="10000"/>
          </a:bodyPr>
          <a:lstStyle/>
          <a:p>
            <a:endParaRPr lang="fr-FR"/>
          </a:p>
        </p:txBody>
      </p:sp>
      <p:sp>
        <p:nvSpPr>
          <p:cNvPr id="11" name="Espace réservé du texte 10"/>
          <p:cNvSpPr>
            <a:spLocks noGrp="1"/>
          </p:cNvSpPr>
          <p:nvPr>
            <p:ph type="body" sz="quarter" idx="20"/>
          </p:nvPr>
        </p:nvSpPr>
        <p:spPr/>
        <p:txBody>
          <a:bodyPr>
            <a:normAutofit fontScale="92500" lnSpcReduction="10000"/>
          </a:bodyPr>
          <a:lstStyle/>
          <a:p>
            <a:endParaRPr lang="fr-FR"/>
          </a:p>
        </p:txBody>
      </p:sp>
      <p:sp>
        <p:nvSpPr>
          <p:cNvPr id="13" name="Espace réservé du texte 12"/>
          <p:cNvSpPr>
            <a:spLocks noGrp="1"/>
          </p:cNvSpPr>
          <p:nvPr>
            <p:ph type="body" sz="quarter" idx="22"/>
          </p:nvPr>
        </p:nvSpPr>
        <p:spPr/>
        <p:txBody>
          <a:bodyPr>
            <a:normAutofit fontScale="92500" lnSpcReduction="10000"/>
          </a:bodyPr>
          <a:lstStyle/>
          <a:p>
            <a:endParaRPr lang="fr-FR"/>
          </a:p>
        </p:txBody>
      </p:sp>
      <p:sp>
        <p:nvSpPr>
          <p:cNvPr id="15" name="Espace réservé du texte 14"/>
          <p:cNvSpPr>
            <a:spLocks noGrp="1"/>
          </p:cNvSpPr>
          <p:nvPr>
            <p:ph type="body" sz="quarter" idx="24"/>
          </p:nvPr>
        </p:nvSpPr>
        <p:spPr/>
        <p:txBody>
          <a:bodyPr>
            <a:normAutofit fontScale="92500" lnSpcReduction="10000"/>
          </a:bodyPr>
          <a:lstStyle/>
          <a:p>
            <a:endParaRPr lang="fr-FR"/>
          </a:p>
        </p:txBody>
      </p:sp>
      <p:sp>
        <p:nvSpPr>
          <p:cNvPr id="17" name="Espace réservé du texte 16"/>
          <p:cNvSpPr>
            <a:spLocks noGrp="1"/>
          </p:cNvSpPr>
          <p:nvPr>
            <p:ph type="body" sz="quarter" idx="26"/>
          </p:nvPr>
        </p:nvSpPr>
        <p:spPr/>
        <p:txBody>
          <a:bodyPr>
            <a:normAutofit fontScale="92500" lnSpcReduction="10000"/>
          </a:bodyPr>
          <a:lstStyle/>
          <a:p>
            <a:endParaRPr lang="fr-FR"/>
          </a:p>
        </p:txBody>
      </p:sp>
      <p:sp>
        <p:nvSpPr>
          <p:cNvPr id="19" name="Espace réservé du texte 18"/>
          <p:cNvSpPr>
            <a:spLocks noGrp="1"/>
          </p:cNvSpPr>
          <p:nvPr>
            <p:ph type="body" sz="quarter" idx="28"/>
          </p:nvPr>
        </p:nvSpPr>
        <p:spPr/>
        <p:txBody>
          <a:bodyPr>
            <a:normAutofit fontScale="92500" lnSpcReduction="10000"/>
          </a:bodyPr>
          <a:lstStyle/>
          <a:p>
            <a:endParaRPr lang="fr-FR"/>
          </a:p>
        </p:txBody>
      </p:sp>
      <p:sp>
        <p:nvSpPr>
          <p:cNvPr id="21" name="Espace réservé du texte 20"/>
          <p:cNvSpPr>
            <a:spLocks noGrp="1"/>
          </p:cNvSpPr>
          <p:nvPr>
            <p:ph type="body" sz="quarter" idx="30"/>
          </p:nvPr>
        </p:nvSpPr>
        <p:spPr/>
        <p:txBody>
          <a:bodyPr>
            <a:normAutofit fontScale="92500" lnSpcReduction="10000"/>
          </a:bodyPr>
          <a:lstStyle/>
          <a:p>
            <a:endParaRPr lang="fr-FR"/>
          </a:p>
        </p:txBody>
      </p:sp>
      <p:sp>
        <p:nvSpPr>
          <p:cNvPr id="23" name="Espace réservé du texte 22"/>
          <p:cNvSpPr>
            <a:spLocks noGrp="1"/>
          </p:cNvSpPr>
          <p:nvPr>
            <p:ph type="body" sz="quarter" idx="32"/>
          </p:nvPr>
        </p:nvSpPr>
        <p:spPr/>
        <p:txBody>
          <a:bodyPr>
            <a:normAutofit fontScale="92500" lnSpcReduction="10000"/>
          </a:bodyPr>
          <a:lstStyle/>
          <a:p>
            <a:endParaRPr lang="fr-FR"/>
          </a:p>
        </p:txBody>
      </p:sp>
      <p:sp>
        <p:nvSpPr>
          <p:cNvPr id="25" name="Espace réservé du texte 24"/>
          <p:cNvSpPr>
            <a:spLocks noGrp="1"/>
          </p:cNvSpPr>
          <p:nvPr>
            <p:ph type="body" sz="quarter" idx="34"/>
          </p:nvPr>
        </p:nvSpPr>
        <p:spPr/>
        <p:txBody>
          <a:bodyPr>
            <a:normAutofit fontScale="92500" lnSpcReduction="10000"/>
          </a:bodyPr>
          <a:lstStyle/>
          <a:p>
            <a:endParaRPr lang="fr-FR"/>
          </a:p>
        </p:txBody>
      </p:sp>
      <p:sp>
        <p:nvSpPr>
          <p:cNvPr id="27" name="Espace réservé du texte 26"/>
          <p:cNvSpPr>
            <a:spLocks noGrp="1"/>
          </p:cNvSpPr>
          <p:nvPr>
            <p:ph type="body" sz="quarter" idx="36"/>
          </p:nvPr>
        </p:nvSpPr>
        <p:spPr/>
        <p:txBody>
          <a:bodyPr>
            <a:normAutofit fontScale="92500" lnSpcReduction="10000"/>
          </a:bodyPr>
          <a:lstStyle/>
          <a:p>
            <a:endParaRPr lang="fr-FR"/>
          </a:p>
        </p:txBody>
      </p:sp>
      <p:sp>
        <p:nvSpPr>
          <p:cNvPr id="28" name="Espace réservé du texte 27"/>
          <p:cNvSpPr>
            <a:spLocks noGrp="1"/>
          </p:cNvSpPr>
          <p:nvPr>
            <p:ph type="body" sz="quarter" idx="37"/>
          </p:nvPr>
        </p:nvSpPr>
        <p:spPr/>
        <p:txBody>
          <a:bodyPr/>
          <a:lstStyle/>
          <a:p>
            <a:endParaRPr lang="fr-FR"/>
          </a:p>
        </p:txBody>
      </p:sp>
      <p:sp>
        <p:nvSpPr>
          <p:cNvPr id="29" name="Espace réservé du texte 28"/>
          <p:cNvSpPr>
            <a:spLocks noGrp="1"/>
          </p:cNvSpPr>
          <p:nvPr>
            <p:ph type="body" sz="quarter" idx="38"/>
          </p:nvPr>
        </p:nvSpPr>
        <p:spPr/>
        <p:txBody>
          <a:bodyPr>
            <a:normAutofit fontScale="92500" lnSpcReduction="10000"/>
          </a:bodyPr>
          <a:lstStyle/>
          <a:p>
            <a:endParaRPr lang="fr-FR"/>
          </a:p>
        </p:txBody>
      </p:sp>
      <p:sp>
        <p:nvSpPr>
          <p:cNvPr id="2" name="Espace réservé du numéro de diapositive 1"/>
          <p:cNvSpPr>
            <a:spLocks noGrp="1"/>
          </p:cNvSpPr>
          <p:nvPr>
            <p:ph type="sldNum" sz="quarter" idx="40"/>
          </p:nvPr>
        </p:nvSpPr>
        <p:spPr/>
        <p:txBody>
          <a:bodyPr/>
          <a:lstStyle/>
          <a:p>
            <a:pPr algn="r"/>
            <a:fld id="{256D3EEF-DE4E-429D-8EC4-DDC531AFF587}" type="slidenum">
              <a:rPr kumimoji="0" lang="fr-FR" sz="1000" smtClean="0"/>
              <a:pPr algn="r"/>
              <a:t>2</a:t>
            </a:fld>
            <a:endParaRPr kumimoji="0" lang="fr-FR"/>
          </a:p>
        </p:txBody>
      </p:sp>
      <p:sp>
        <p:nvSpPr>
          <p:cNvPr id="4" name="Titre 3"/>
          <p:cNvSpPr>
            <a:spLocks noGrp="1"/>
          </p:cNvSpPr>
          <p:nvPr>
            <p:ph type="ctrTitle" idx="4294967295"/>
          </p:nvPr>
        </p:nvSpPr>
        <p:spPr>
          <a:xfrm>
            <a:off x="0" y="4114800"/>
            <a:ext cx="7239000" cy="533400"/>
          </a:xfrm>
          <a:prstGeom prst="rect">
            <a:avLst/>
          </a:prstGeom>
        </p:spPr>
        <p:txBody>
          <a:bodyPr/>
          <a:lstStyle/>
          <a:p>
            <a:r>
              <a:rPr dirty="0" smtClean="0"/>
              <a:t>Plan</a:t>
            </a:r>
            <a:endParaRPr lang="fr-FR" dirty="0"/>
          </a:p>
        </p:txBody>
      </p:sp>
      <p:sp>
        <p:nvSpPr>
          <p:cNvPr id="30" name="ZoneTexte 29">
            <a:hlinkClick r:id="rId7"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3"/>
          </p:nvPr>
        </p:nvSpPr>
        <p:spPr/>
        <p:txBody>
          <a:bodyPr>
            <a:normAutofit fontScale="92500" lnSpcReduction="10000"/>
          </a:bodyPr>
          <a:lstStyle/>
          <a:p>
            <a:endParaRPr lang="fr-FR"/>
          </a:p>
        </p:txBody>
      </p:sp>
      <p:sp>
        <p:nvSpPr>
          <p:cNvPr id="7" name="Espace réservé du texte 6"/>
          <p:cNvSpPr>
            <a:spLocks noGrp="1"/>
          </p:cNvSpPr>
          <p:nvPr>
            <p:ph type="body" sz="quarter" idx="16"/>
          </p:nvPr>
        </p:nvSpPr>
        <p:spPr/>
        <p:txBody>
          <a:bodyPr>
            <a:normAutofit fontScale="92500" lnSpcReduction="10000"/>
          </a:bodyPr>
          <a:lstStyle/>
          <a:p>
            <a:endParaRPr lang="fr-FR"/>
          </a:p>
        </p:txBody>
      </p:sp>
      <p:sp>
        <p:nvSpPr>
          <p:cNvPr id="3" name="Espace réservé du numéro de diapositive 2"/>
          <p:cNvSpPr>
            <a:spLocks noGrp="1"/>
          </p:cNvSpPr>
          <p:nvPr>
            <p:ph type="sldNum" sz="quarter" idx="19"/>
          </p:nvPr>
        </p:nvSpPr>
        <p:spPr/>
        <p:txBody>
          <a:bodyPr/>
          <a:lstStyle/>
          <a:p>
            <a:fld id="{256D3EEF-DE4E-429D-8EC4-DDC531AFF587}" type="slidenum">
              <a:rPr lang="fr-FR" smtClean="0"/>
              <a:pPr/>
              <a:t>20</a:t>
            </a:fld>
            <a:endParaRPr lang="fr-FR" dirty="0"/>
          </a:p>
        </p:txBody>
      </p:sp>
      <p:pic>
        <p:nvPicPr>
          <p:cNvPr id="59394" name="Picture 2"/>
          <p:cNvPicPr>
            <a:picLocks noGrp="1" noChangeAspect="1" noChangeArrowheads="1"/>
          </p:cNvPicPr>
          <p:nvPr>
            <p:ph sz="quarter" idx="15"/>
          </p:nvPr>
        </p:nvPicPr>
        <p:blipFill>
          <a:blip r:embed="rId2"/>
          <a:srcRect/>
          <a:stretch>
            <a:fillRect/>
          </a:stretch>
        </p:blipFill>
        <p:spPr bwMode="auto">
          <a:xfrm>
            <a:off x="396301" y="609600"/>
            <a:ext cx="3779397" cy="5638800"/>
          </a:xfrm>
          <a:prstGeom prst="rect">
            <a:avLst/>
          </a:prstGeom>
          <a:noFill/>
          <a:ln w="9525">
            <a:noFill/>
            <a:miter lim="800000"/>
            <a:headEnd/>
            <a:tailEnd/>
          </a:ln>
          <a:effectLst/>
        </p:spPr>
      </p:pic>
      <p:pic>
        <p:nvPicPr>
          <p:cNvPr id="59395" name="Picture 3"/>
          <p:cNvPicPr>
            <a:picLocks noGrp="1" noChangeAspect="1" noChangeArrowheads="1"/>
          </p:cNvPicPr>
          <p:nvPr>
            <p:ph sz="quarter" idx="17"/>
          </p:nvPr>
        </p:nvPicPr>
        <p:blipFill>
          <a:blip r:embed="rId3"/>
          <a:srcRect/>
          <a:stretch>
            <a:fillRect/>
          </a:stretch>
        </p:blipFill>
        <p:spPr bwMode="auto">
          <a:xfrm>
            <a:off x="4416425" y="1115143"/>
            <a:ext cx="3962400" cy="462771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normAutofit fontScale="92500" lnSpcReduction="10000"/>
          </a:bodyPr>
          <a:lstStyle/>
          <a:p>
            <a:endParaRPr lang="fr-FR"/>
          </a:p>
        </p:txBody>
      </p:sp>
      <p:sp>
        <p:nvSpPr>
          <p:cNvPr id="4" name="Espace réservé du texte 3"/>
          <p:cNvSpPr>
            <a:spLocks noGrp="1"/>
          </p:cNvSpPr>
          <p:nvPr>
            <p:ph type="body" sz="quarter" idx="16"/>
          </p:nvPr>
        </p:nvSpPr>
        <p:spPr/>
        <p:txBody>
          <a:bodyPr>
            <a:normAutofit fontScale="92500" lnSpcReduction="10000"/>
          </a:bodyPr>
          <a:lstStyle/>
          <a:p>
            <a:endParaRPr lang="fr-FR"/>
          </a:p>
        </p:txBody>
      </p:sp>
      <p:sp>
        <p:nvSpPr>
          <p:cNvPr id="6" name="Espace réservé du numéro de diapositive 5"/>
          <p:cNvSpPr>
            <a:spLocks noGrp="1"/>
          </p:cNvSpPr>
          <p:nvPr>
            <p:ph type="sldNum" sz="quarter" idx="19"/>
          </p:nvPr>
        </p:nvSpPr>
        <p:spPr/>
        <p:txBody>
          <a:bodyPr/>
          <a:lstStyle/>
          <a:p>
            <a:fld id="{256D3EEF-DE4E-429D-8EC4-DDC531AFF587}" type="slidenum">
              <a:rPr lang="fr-FR" smtClean="0"/>
              <a:pPr/>
              <a:t>21</a:t>
            </a:fld>
            <a:endParaRPr lang="fr-FR" sz="1600" dirty="0"/>
          </a:p>
        </p:txBody>
      </p:sp>
      <p:pic>
        <p:nvPicPr>
          <p:cNvPr id="60419" name="Picture 3"/>
          <p:cNvPicPr>
            <a:picLocks noGrp="1" noChangeAspect="1" noChangeArrowheads="1"/>
          </p:cNvPicPr>
          <p:nvPr>
            <p:ph sz="quarter" idx="15"/>
          </p:nvPr>
        </p:nvPicPr>
        <p:blipFill>
          <a:blip r:embed="rId2" cstate="print"/>
          <a:srcRect/>
          <a:stretch>
            <a:fillRect/>
          </a:stretch>
        </p:blipFill>
        <p:spPr bwMode="auto">
          <a:xfrm>
            <a:off x="681888" y="609600"/>
            <a:ext cx="3208223" cy="5638800"/>
          </a:xfrm>
          <a:prstGeom prst="rect">
            <a:avLst/>
          </a:prstGeom>
          <a:noFill/>
          <a:ln w="9525">
            <a:noFill/>
            <a:miter lim="800000"/>
            <a:headEnd/>
            <a:tailEnd/>
          </a:ln>
          <a:effectLst/>
        </p:spPr>
      </p:pic>
      <p:pic>
        <p:nvPicPr>
          <p:cNvPr id="60420" name="Picture 4"/>
          <p:cNvPicPr>
            <a:picLocks noGrp="1" noChangeAspect="1" noChangeArrowheads="1"/>
          </p:cNvPicPr>
          <p:nvPr>
            <p:ph sz="quarter" idx="17"/>
          </p:nvPr>
        </p:nvPicPr>
        <p:blipFill>
          <a:blip r:embed="rId3"/>
          <a:srcRect/>
          <a:stretch>
            <a:fillRect/>
          </a:stretch>
        </p:blipFill>
        <p:spPr bwMode="auto">
          <a:xfrm>
            <a:off x="4537617" y="609600"/>
            <a:ext cx="3720015" cy="56388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externe du vélo électrique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22</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295037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23</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générale du vélo électrique yamaha</a:t>
            </a:r>
          </a:p>
          <a:p>
            <a:r>
              <a:rPr smtClean="0"/>
              <a:t>Diagramme des exigences</a:t>
            </a:r>
          </a:p>
          <a:p>
            <a:endParaRPr lang="fr-FR" dirty="0"/>
          </a:p>
        </p:txBody>
      </p:sp>
      <p:pic>
        <p:nvPicPr>
          <p:cNvPr id="6" name="Picture 2"/>
          <p:cNvPicPr>
            <a:picLocks noGrp="1" noChangeAspect="1" noChangeArrowheads="1"/>
          </p:cNvPicPr>
          <p:nvPr>
            <p:ph sz="quarter" idx="15"/>
          </p:nvPr>
        </p:nvPicPr>
        <p:blipFill>
          <a:blip r:embed="rId2"/>
          <a:srcRect/>
          <a:stretch>
            <a:fillRect/>
          </a:stretch>
        </p:blipFill>
        <p:spPr bwMode="auto">
          <a:xfrm>
            <a:off x="1310994" y="981075"/>
            <a:ext cx="5826687" cy="526732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24</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générale du vélo électrique yamaha</a:t>
            </a:r>
          </a:p>
          <a:p>
            <a:r>
              <a:rPr smtClean="0"/>
              <a:t>Diagramme des exigences </a:t>
            </a:r>
            <a:r>
              <a:rPr lang="fr-FR" dirty="0" smtClean="0"/>
              <a:t>–</a:t>
            </a:r>
            <a:r>
              <a:rPr smtClean="0"/>
              <a:t> Obtenir l'hmologation </a:t>
            </a:r>
          </a:p>
          <a:p>
            <a:endParaRPr smtClean="0"/>
          </a:p>
          <a:p>
            <a:endParaRPr lang="fr-FR" dirty="0"/>
          </a:p>
        </p:txBody>
      </p:sp>
      <p:pic>
        <p:nvPicPr>
          <p:cNvPr id="52226" name="Picture 2"/>
          <p:cNvPicPr>
            <a:picLocks noGrp="1" noChangeAspect="1" noChangeArrowheads="1"/>
          </p:cNvPicPr>
          <p:nvPr>
            <p:ph sz="quarter" idx="15"/>
          </p:nvPr>
        </p:nvPicPr>
        <p:blipFill>
          <a:blip r:embed="rId2"/>
          <a:srcRect/>
          <a:stretch>
            <a:fillRect/>
          </a:stretch>
        </p:blipFill>
        <p:spPr bwMode="auto">
          <a:xfrm>
            <a:off x="819150" y="1452562"/>
            <a:ext cx="6810375" cy="4324350"/>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générale du vélo électrique yamaha</a:t>
            </a:r>
          </a:p>
          <a:p>
            <a:r>
              <a:rPr smtClean="0"/>
              <a:t>Diagramme des exigences </a:t>
            </a:r>
            <a:r>
              <a:rPr lang="fr-FR" dirty="0" smtClean="0"/>
              <a:t>–</a:t>
            </a:r>
            <a:r>
              <a:rPr smtClean="0"/>
              <a:t> Controler l'assistance</a:t>
            </a:r>
          </a:p>
        </p:txBody>
      </p:sp>
      <p:pic>
        <p:nvPicPr>
          <p:cNvPr id="7" name="Picture 2"/>
          <p:cNvPicPr>
            <a:picLocks noGrp="1" noChangeAspect="1" noChangeArrowheads="1"/>
          </p:cNvPicPr>
          <p:nvPr>
            <p:ph sz="quarter" idx="15"/>
          </p:nvPr>
        </p:nvPicPr>
        <p:blipFill>
          <a:blip r:embed="rId3"/>
          <a:srcRect/>
          <a:stretch>
            <a:fillRect/>
          </a:stretch>
        </p:blipFill>
        <p:spPr bwMode="auto">
          <a:xfrm>
            <a:off x="304800" y="1657056"/>
            <a:ext cx="7839075" cy="3915363"/>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26</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générale du vélo électrique yamaha</a:t>
            </a:r>
          </a:p>
          <a:p>
            <a:r>
              <a:rPr smtClean="0"/>
              <a:t>Diagramme des exigences – Vélo cytadin standard</a:t>
            </a:r>
          </a:p>
        </p:txBody>
      </p:sp>
      <p:pic>
        <p:nvPicPr>
          <p:cNvPr id="7" name="Picture 2"/>
          <p:cNvPicPr>
            <a:picLocks noGrp="1" noChangeAspect="1" noChangeArrowheads="1"/>
          </p:cNvPicPr>
          <p:nvPr>
            <p:ph sz="quarter" idx="15"/>
          </p:nvPr>
        </p:nvPicPr>
        <p:blipFill>
          <a:blip r:embed="rId2"/>
          <a:srcRect/>
          <a:stretch>
            <a:fillRect/>
          </a:stretch>
        </p:blipFill>
        <p:spPr bwMode="auto">
          <a:xfrm>
            <a:off x="1619250" y="1085850"/>
            <a:ext cx="5210175" cy="505777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ce réservé du contenu 8"/>
          <p:cNvGraphicFramePr>
            <a:graphicFrameLocks noGrp="1"/>
          </p:cNvGraphicFramePr>
          <p:nvPr>
            <p:ph sz="quarter" idx="15"/>
          </p:nvPr>
        </p:nvGraphicFramePr>
        <p:xfrm>
          <a:off x="214282" y="1285859"/>
          <a:ext cx="8001055" cy="5072098"/>
        </p:xfrm>
        <a:graphic>
          <a:graphicData uri="http://schemas.openxmlformats.org/drawingml/2006/table">
            <a:tbl>
              <a:tblPr/>
              <a:tblGrid>
                <a:gridCol w="1643074"/>
                <a:gridCol w="2682460"/>
                <a:gridCol w="1865831"/>
                <a:gridCol w="1809690"/>
              </a:tblGrid>
              <a:tr h="231506">
                <a:tc>
                  <a:txBody>
                    <a:bodyPr/>
                    <a:lstStyle/>
                    <a:p>
                      <a:pPr algn="ctr">
                        <a:spcAft>
                          <a:spcPts val="0"/>
                        </a:spcAft>
                        <a:tabLst>
                          <a:tab pos="1275715" algn="l"/>
                        </a:tabLst>
                      </a:pPr>
                      <a:r>
                        <a:rPr lang="fr-FR" sz="1100" b="1" cap="small" spc="25" dirty="0" smtClean="0">
                          <a:solidFill>
                            <a:srgbClr val="365F91"/>
                          </a:solidFill>
                          <a:latin typeface="Calibri"/>
                          <a:ea typeface="Times New Roman"/>
                          <a:cs typeface="Times New Roman"/>
                        </a:rPr>
                        <a:t>Fonction</a:t>
                      </a:r>
                      <a:endParaRPr lang="fr-FR" sz="1100" dirty="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tabLst>
                          <a:tab pos="1275715" algn="l"/>
                        </a:tabLst>
                      </a:pPr>
                      <a:r>
                        <a:rPr lang="fr-FR" sz="1100" b="1" cap="small" spc="25">
                          <a:solidFill>
                            <a:srgbClr val="365F91"/>
                          </a:solidFill>
                          <a:latin typeface="Calibri"/>
                          <a:ea typeface="Times New Roman"/>
                          <a:cs typeface="Times New Roman"/>
                        </a:rPr>
                        <a:t>Critère</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tabLst>
                          <a:tab pos="1275715" algn="l"/>
                        </a:tabLst>
                      </a:pPr>
                      <a:r>
                        <a:rPr lang="fr-FR" sz="1100" b="1" cap="small" spc="25">
                          <a:solidFill>
                            <a:srgbClr val="365F91"/>
                          </a:solidFill>
                          <a:latin typeface="Calibri"/>
                          <a:ea typeface="Times New Roman"/>
                          <a:cs typeface="Times New Roman"/>
                        </a:rPr>
                        <a:t>Niveau</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tabLst>
                          <a:tab pos="1275715" algn="l"/>
                        </a:tabLst>
                      </a:pPr>
                      <a:r>
                        <a:rPr lang="fr-FR" sz="1100" b="1" cap="small" spc="25">
                          <a:solidFill>
                            <a:srgbClr val="365F91"/>
                          </a:solidFill>
                          <a:latin typeface="Calibri"/>
                          <a:ea typeface="Times New Roman"/>
                          <a:cs typeface="Times New Roman"/>
                        </a:rPr>
                        <a:t>Flexibilité</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841842">
                <a:tc>
                  <a:txBody>
                    <a:bodyPr/>
                    <a:lstStyle/>
                    <a:p>
                      <a:pPr algn="just">
                        <a:spcAft>
                          <a:spcPts val="0"/>
                        </a:spcAft>
                        <a:tabLst>
                          <a:tab pos="1275715" algn="l"/>
                        </a:tabLst>
                      </a:pPr>
                      <a:r>
                        <a:rPr lang="fr-FR" sz="1000" spc="25" dirty="0">
                          <a:solidFill>
                            <a:srgbClr val="365F91"/>
                          </a:solidFill>
                          <a:latin typeface="Calibri"/>
                          <a:ea typeface="Times New Roman"/>
                          <a:cs typeface="Times New Roman"/>
                        </a:rPr>
                        <a:t>Transmettre la puissance à la roue</a:t>
                      </a:r>
                      <a:endParaRPr lang="fr-FR" sz="1100" dirty="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développée par le cycliste</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moyenne : 200 W</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Cycliste entraîné : 350W</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Cycliste peu entraîné : 100W</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r>
              <a:tr h="42092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dirty="0">
                          <a:solidFill>
                            <a:srgbClr val="365F91"/>
                          </a:solidFill>
                          <a:latin typeface="Calibri"/>
                          <a:ea typeface="Times New Roman"/>
                          <a:cs typeface="Times New Roman"/>
                        </a:rPr>
                        <a:t>Fréquence de pédalage du cycliste</a:t>
                      </a:r>
                      <a:endParaRPr lang="fr-FR" sz="1100" dirty="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moyenne : 50 tr/min</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Cycliste entraîné : 120 tr/min</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r>
              <a:tr h="42092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Vitesse du cycliste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Vitesse moyenne : 30km/h</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Calibri"/>
                        </a:rPr>
                        <a:t>± 20 km/h</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r>
              <a:tr h="841842">
                <a:tc>
                  <a:txBody>
                    <a:bodyPr/>
                    <a:lstStyle/>
                    <a:p>
                      <a:pPr algn="just">
                        <a:spcAft>
                          <a:spcPts val="0"/>
                        </a:spcAft>
                        <a:tabLst>
                          <a:tab pos="1275715" algn="l"/>
                        </a:tabLst>
                      </a:pPr>
                      <a:r>
                        <a:rPr lang="fr-FR" sz="1000" spc="25">
                          <a:solidFill>
                            <a:srgbClr val="365F91"/>
                          </a:solidFill>
                          <a:latin typeface="Calibri"/>
                          <a:ea typeface="Times New Roman"/>
                          <a:cs typeface="Times New Roman"/>
                        </a:rPr>
                        <a:t>Fournir une puissance d’appoint en fonction du couple de pédalage et de la vitesse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d’appoint</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200 W</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Calibri"/>
                        </a:rPr>
                        <a:t>± 10%</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r>
              <a:tr h="1683684">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Loi d’assistance</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P</a:t>
                      </a:r>
                      <a:r>
                        <a:rPr lang="fr-FR" sz="1000" spc="25" baseline="-25000">
                          <a:solidFill>
                            <a:srgbClr val="365F91"/>
                          </a:solidFill>
                          <a:latin typeface="Calibri"/>
                          <a:ea typeface="Times New Roman"/>
                          <a:cs typeface="Times New Roman"/>
                        </a:rPr>
                        <a:t>a</a:t>
                      </a:r>
                      <a:r>
                        <a:rPr lang="fr-FR" sz="1000" spc="25">
                          <a:solidFill>
                            <a:srgbClr val="365F91"/>
                          </a:solidFill>
                          <a:latin typeface="Calibri"/>
                          <a:ea typeface="Times New Roman"/>
                          <a:cs typeface="Times New Roman"/>
                        </a:rPr>
                        <a:t> : puissance d’appoint</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P</a:t>
                      </a:r>
                      <a:r>
                        <a:rPr lang="fr-FR" sz="1000" spc="25" baseline="-25000">
                          <a:solidFill>
                            <a:srgbClr val="365F91"/>
                          </a:solidFill>
                          <a:latin typeface="Calibri"/>
                          <a:ea typeface="Times New Roman"/>
                          <a:cs typeface="Times New Roman"/>
                        </a:rPr>
                        <a:t>c</a:t>
                      </a:r>
                      <a:r>
                        <a:rPr lang="fr-FR" sz="1000" spc="25">
                          <a:solidFill>
                            <a:srgbClr val="365F91"/>
                          </a:solidFill>
                          <a:latin typeface="Calibri"/>
                          <a:ea typeface="Times New Roman"/>
                          <a:cs typeface="Times New Roman"/>
                        </a:rPr>
                        <a:t> : puissance cycliste</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C</a:t>
                      </a:r>
                      <a:r>
                        <a:rPr lang="fr-FR" sz="1000" spc="25" baseline="-25000">
                          <a:solidFill>
                            <a:srgbClr val="365F91"/>
                          </a:solidFill>
                          <a:latin typeface="Calibri"/>
                          <a:ea typeface="Times New Roman"/>
                          <a:cs typeface="Times New Roman"/>
                        </a:rPr>
                        <a:t>p</a:t>
                      </a:r>
                      <a:r>
                        <a:rPr lang="fr-FR" sz="1000" spc="25">
                          <a:solidFill>
                            <a:srgbClr val="365F91"/>
                          </a:solidFill>
                          <a:latin typeface="Calibri"/>
                          <a:ea typeface="Times New Roman"/>
                          <a:cs typeface="Times New Roman"/>
                        </a:rPr>
                        <a:t> : couple de pédalage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De 0 à 15km/h : </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De 15 à 24 km/h : décroissance de P</a:t>
                      </a:r>
                      <a:r>
                        <a:rPr lang="fr-FR" sz="1000" spc="25" baseline="-25000">
                          <a:solidFill>
                            <a:srgbClr val="365F91"/>
                          </a:solidFill>
                          <a:latin typeface="Calibri"/>
                          <a:ea typeface="Times New Roman"/>
                          <a:cs typeface="Times New Roman"/>
                        </a:rPr>
                        <a:t>a</a:t>
                      </a:r>
                      <a:r>
                        <a:rPr lang="fr-FR" sz="1000" spc="25">
                          <a:solidFill>
                            <a:srgbClr val="365F91"/>
                          </a:solidFill>
                          <a:latin typeface="Calibri"/>
                          <a:ea typeface="Times New Roman"/>
                          <a:cs typeface="Times New Roman"/>
                        </a:rPr>
                        <a:t> jusqu’à 0 pour 24 km/h</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Condition d’assistance C</a:t>
                      </a:r>
                      <a:r>
                        <a:rPr lang="fr-FR" sz="1000" spc="25" baseline="-25000">
                          <a:solidFill>
                            <a:srgbClr val="365F91"/>
                          </a:solidFill>
                          <a:latin typeface="Calibri"/>
                          <a:ea typeface="Times New Roman"/>
                          <a:cs typeface="Times New Roman"/>
                        </a:rPr>
                        <a:t>p</a:t>
                      </a:r>
                      <a:r>
                        <a:rPr lang="fr-FR" sz="1000" spc="25">
                          <a:solidFill>
                            <a:srgbClr val="365F91"/>
                          </a:solidFill>
                          <a:latin typeface="Calibri"/>
                          <a:ea typeface="Times New Roman"/>
                          <a:cs typeface="Times New Roman"/>
                        </a:rPr>
                        <a:t> mini = 20Nm</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ctr">
                        <a:spcAft>
                          <a:spcPts val="0"/>
                        </a:spcAft>
                        <a:tabLst>
                          <a:tab pos="1275715" algn="l"/>
                        </a:tabLst>
                      </a:pPr>
                      <a:endParaRPr lang="fr-FR" sz="1000" spc="25">
                        <a:solidFill>
                          <a:srgbClr val="365F91"/>
                        </a:solidFill>
                        <a:latin typeface="Calibri"/>
                        <a:ea typeface="Times New Roman"/>
                        <a:cs typeface="Calibri"/>
                      </a:endParaRPr>
                    </a:p>
                    <a:p>
                      <a:pPr algn="ctr">
                        <a:spcAft>
                          <a:spcPts val="0"/>
                        </a:spcAft>
                        <a:tabLst>
                          <a:tab pos="1275715" algn="l"/>
                        </a:tabLst>
                      </a:pPr>
                      <a:r>
                        <a:rPr lang="fr-FR" sz="1000" spc="25">
                          <a:solidFill>
                            <a:srgbClr val="365F91"/>
                          </a:solidFill>
                          <a:latin typeface="Calibri"/>
                          <a:ea typeface="Times New Roman"/>
                          <a:cs typeface="Calibri"/>
                        </a:rPr>
                        <a:t>± 30%</a:t>
                      </a:r>
                      <a:endParaRPr lang="fr-FR" sz="1100">
                        <a:solidFill>
                          <a:srgbClr val="365F91"/>
                        </a:solidFill>
                        <a:latin typeface="Calibri"/>
                        <a:ea typeface="Times New Roman"/>
                        <a:cs typeface="Times New Roman"/>
                      </a:endParaRPr>
                    </a:p>
                    <a:p>
                      <a:pPr algn="ctr">
                        <a:spcAft>
                          <a:spcPts val="0"/>
                        </a:spcAft>
                        <a:tabLst>
                          <a:tab pos="1275715" algn="l"/>
                        </a:tabLst>
                      </a:pPr>
                      <a:r>
                        <a:rPr lang="fr-FR" sz="1000" spc="25">
                          <a:solidFill>
                            <a:srgbClr val="365F91"/>
                          </a:solidFill>
                          <a:latin typeface="Calibri"/>
                          <a:ea typeface="Times New Roman"/>
                          <a:cs typeface="Calibri"/>
                        </a:rPr>
                        <a:t>± 10%</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r>
              <a:tr h="42092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Autonomie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Succession de plats et de montées : 20km</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En montée : 10km</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Sur plat : 40km</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r>
              <a:tr h="21046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Durée de vie</a:t>
                      </a:r>
                      <a:endParaRPr lang="fr-FR" sz="1100">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10 000 km</a:t>
                      </a:r>
                      <a:endParaRPr lang="fr-FR" sz="1100">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c>
                  <a:txBody>
                    <a:bodyPr/>
                    <a:lstStyle/>
                    <a:p>
                      <a:pPr algn="just">
                        <a:spcAft>
                          <a:spcPts val="0"/>
                        </a:spcAft>
                        <a:tabLst>
                          <a:tab pos="1275715" algn="l"/>
                        </a:tabLst>
                      </a:pPr>
                      <a:r>
                        <a:rPr lang="fr-FR" sz="1000" spc="25" dirty="0">
                          <a:solidFill>
                            <a:srgbClr val="365F91"/>
                          </a:solidFill>
                          <a:latin typeface="Calibri"/>
                          <a:ea typeface="Times New Roman"/>
                          <a:cs typeface="Times New Roman"/>
                        </a:rPr>
                        <a:t>Mini</a:t>
                      </a:r>
                      <a:endParaRPr lang="fr-FR" sz="1100" dirty="0">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r>
            </a:tbl>
          </a:graphicData>
        </a:graphic>
      </p:graphicFrame>
      <p:sp>
        <p:nvSpPr>
          <p:cNvPr id="3" name="Espace réservé du numéro de diapositive 2"/>
          <p:cNvSpPr>
            <a:spLocks noGrp="1"/>
          </p:cNvSpPr>
          <p:nvPr>
            <p:ph type="sldNum" sz="quarter" idx="17"/>
          </p:nvPr>
        </p:nvSpPr>
        <p:spPr/>
        <p:txBody>
          <a:bodyPr/>
          <a:lstStyle/>
          <a:p>
            <a:fld id="{256D3EEF-DE4E-429D-8EC4-DDC531AFF587}" type="slidenum">
              <a:rPr lang="fr-FR" smtClean="0"/>
              <a:pPr/>
              <a:t>27</a:t>
            </a:fld>
            <a:endParaRPr lang="fr-FR" dirty="0"/>
          </a:p>
        </p:txBody>
      </p:sp>
      <p:sp>
        <p:nvSpPr>
          <p:cNvPr id="4" name="Espace réservé du texte 3"/>
          <p:cNvSpPr>
            <a:spLocks noGrp="1"/>
          </p:cNvSpPr>
          <p:nvPr>
            <p:ph type="body" sz="quarter" idx="13"/>
          </p:nvPr>
        </p:nvSpPr>
        <p:spPr/>
        <p:txBody>
          <a:bodyPr/>
          <a:lstStyle/>
          <a:p>
            <a:r>
              <a:rPr smtClean="0"/>
              <a:t>Cahier des charges fonctionnel</a:t>
            </a:r>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interne du vélo électrique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28</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8342109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29</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Diagramme de bloc interne général</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7169" name="Picture 1"/>
          <p:cNvPicPr>
            <a:picLocks noGrp="1" noChangeAspect="1" noChangeArrowheads="1"/>
          </p:cNvPicPr>
          <p:nvPr>
            <p:ph sz="quarter" idx="15"/>
          </p:nvPr>
        </p:nvPicPr>
        <p:blipFill>
          <a:blip r:embed="rId3"/>
          <a:srcRect/>
          <a:stretch>
            <a:fillRect/>
          </a:stretch>
        </p:blipFill>
        <p:spPr bwMode="auto">
          <a:xfrm>
            <a:off x="304800" y="1388218"/>
            <a:ext cx="7839075" cy="4453039"/>
          </a:xfrm>
          <a:prstGeom prst="rect">
            <a:avLst/>
          </a:prstGeom>
          <a:noFill/>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générale du </a:t>
            </a:r>
            <a:r>
              <a:rPr lang="fr-FR" dirty="0" err="1" smtClean="0"/>
              <a:t>velo</a:t>
            </a:r>
            <a:r>
              <a:rPr lang="fr-FR" dirty="0" smtClean="0"/>
              <a:t> Electrique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3</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4945797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30</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Diagramme de bloc interne </a:t>
            </a:r>
            <a:r>
              <a:rPr lang="fr-FR" dirty="0" smtClean="0"/>
              <a:t>–</a:t>
            </a:r>
            <a:r>
              <a:rPr smtClean="0"/>
              <a:t> Boite de vitesse</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55298" name="Picture 2"/>
          <p:cNvPicPr>
            <a:picLocks noGrp="1" noChangeAspect="1" noChangeArrowheads="1"/>
          </p:cNvPicPr>
          <p:nvPr>
            <p:ph sz="quarter" idx="15"/>
          </p:nvPr>
        </p:nvPicPr>
        <p:blipFill>
          <a:blip r:embed="rId3"/>
          <a:srcRect/>
          <a:stretch>
            <a:fillRect/>
          </a:stretch>
        </p:blipFill>
        <p:spPr bwMode="auto">
          <a:xfrm>
            <a:off x="667580" y="981075"/>
            <a:ext cx="7113514" cy="5267325"/>
          </a:xfrm>
          <a:prstGeom prst="rect">
            <a:avLst/>
          </a:prstGeom>
          <a:noFill/>
          <a:ln w="9525">
            <a:noFill/>
            <a:miter lim="800000"/>
            <a:headEnd/>
            <a:tailEnd/>
          </a:ln>
          <a:effectLst/>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Diagramme de bloc interne </a:t>
            </a:r>
            <a:r>
              <a:rPr lang="fr-FR" dirty="0" smtClean="0"/>
              <a:t>–</a:t>
            </a:r>
            <a:r>
              <a:rPr smtClean="0"/>
              <a:t> Boite de vitesse</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55298" name="Picture 2"/>
          <p:cNvPicPr>
            <a:picLocks noGrp="1" noChangeAspect="1" noChangeArrowheads="1"/>
          </p:cNvPicPr>
          <p:nvPr>
            <p:ph sz="quarter" idx="15"/>
          </p:nvPr>
        </p:nvPicPr>
        <p:blipFill>
          <a:blip r:embed="rId3"/>
          <a:srcRect/>
          <a:stretch>
            <a:fillRect/>
          </a:stretch>
        </p:blipFill>
        <p:spPr bwMode="auto">
          <a:xfrm>
            <a:off x="667580" y="981075"/>
            <a:ext cx="7113514" cy="5267325"/>
          </a:xfrm>
          <a:prstGeom prst="rect">
            <a:avLst/>
          </a:prstGeom>
          <a:noFill/>
          <a:ln w="9525">
            <a:noFill/>
            <a:miter lim="800000"/>
            <a:headEnd/>
            <a:tailEnd/>
          </a:ln>
          <a:effectLst/>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32</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Diagramme de bloc interne – Bloc d'assistance</a:t>
            </a:r>
            <a:endParaRPr lang="fr-FR" dirty="0"/>
          </a:p>
        </p:txBody>
      </p:sp>
      <p:pic>
        <p:nvPicPr>
          <p:cNvPr id="56322" name="Picture 2"/>
          <p:cNvPicPr>
            <a:picLocks noGrp="1" noChangeAspect="1" noChangeArrowheads="1"/>
          </p:cNvPicPr>
          <p:nvPr>
            <p:ph sz="quarter" idx="15"/>
          </p:nvPr>
        </p:nvPicPr>
        <p:blipFill>
          <a:blip r:embed="rId2"/>
          <a:srcRect/>
          <a:stretch>
            <a:fillRect/>
          </a:stretch>
        </p:blipFill>
        <p:spPr bwMode="auto">
          <a:xfrm>
            <a:off x="657225" y="1647825"/>
            <a:ext cx="7134225" cy="3933825"/>
          </a:xfrm>
          <a:prstGeom prst="rect">
            <a:avLst/>
          </a:prstGeom>
          <a:noFill/>
          <a:ln w="9525">
            <a:noFill/>
            <a:miter lim="800000"/>
            <a:headEnd/>
            <a:tailEnd/>
          </a:ln>
          <a:effec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33</a:t>
            </a:fld>
            <a:endParaRPr lang="fr-FR" dirty="0"/>
          </a:p>
        </p:txBody>
      </p:sp>
      <p:pic>
        <p:nvPicPr>
          <p:cNvPr id="6" name="Picture 2"/>
          <p:cNvPicPr>
            <a:picLocks noGrp="1" noChangeAspect="1" noChangeArrowheads="1"/>
          </p:cNvPicPr>
          <p:nvPr>
            <p:ph sz="quarter" idx="15"/>
          </p:nvPr>
        </p:nvPicPr>
        <p:blipFill>
          <a:blip r:embed="rId2"/>
          <a:srcRect/>
          <a:stretch>
            <a:fillRect/>
          </a:stretch>
        </p:blipFill>
        <p:spPr bwMode="auto">
          <a:xfrm>
            <a:off x="1200150" y="1614487"/>
            <a:ext cx="6048375" cy="4000500"/>
          </a:xfrm>
          <a:prstGeom prst="rect">
            <a:avLst/>
          </a:prstGeom>
          <a:noFill/>
          <a:ln w="9525">
            <a:noFill/>
            <a:miter lim="800000"/>
            <a:headEnd/>
            <a:tailEnd/>
          </a:ln>
          <a:effectLst/>
        </p:spPr>
      </p:pic>
      <p:sp>
        <p:nvSpPr>
          <p:cNvPr id="7"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Diagramme de bloc interne – Pédalier</a:t>
            </a:r>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34</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Diagramme de bloc interne</a:t>
            </a:r>
          </a:p>
          <a:p>
            <a:r>
              <a:rPr smtClean="0"/>
              <a:t>Boite de vitesse</a:t>
            </a:r>
            <a:endParaRPr lang="fr-FR" dirty="0"/>
          </a:p>
        </p:txBody>
      </p:sp>
      <p:pic>
        <p:nvPicPr>
          <p:cNvPr id="6" name="Picture 2" descr="F:\Dropbox\PartageXavier\PTSI\TP\Serie_2_IS_SLCI\IS_1\SysML\vebike.mdzip-2\IBD _ BDV.png"/>
          <p:cNvPicPr>
            <a:picLocks noGrp="1" noChangeAspect="1" noChangeArrowheads="1"/>
          </p:cNvPicPr>
          <p:nvPr>
            <p:ph sz="quarter" idx="15"/>
          </p:nvPr>
        </p:nvPicPr>
        <p:blipFill>
          <a:blip r:embed="rId2"/>
          <a:srcRect/>
          <a:stretch>
            <a:fillRect/>
          </a:stretch>
        </p:blipFill>
        <p:spPr bwMode="auto">
          <a:xfrm>
            <a:off x="705479" y="981075"/>
            <a:ext cx="7037716" cy="5267325"/>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Diagramme de bloc interne</a:t>
            </a:r>
          </a:p>
          <a:p>
            <a:r>
              <a:rPr smtClean="0"/>
              <a:t>Bloc d'assistance</a:t>
            </a:r>
            <a:endParaRPr lang="fr-FR" dirty="0"/>
          </a:p>
        </p:txBody>
      </p:sp>
      <p:pic>
        <p:nvPicPr>
          <p:cNvPr id="7" name="Picture 2" descr="F:\Dropbox\PartageXavier\PTSI\TP\Serie_2_IS_SLCI\IS_1\SysML\vebike.mdzip-2\Bloc d'assistance.png"/>
          <p:cNvPicPr>
            <a:picLocks noGrp="1" noChangeAspect="1" noChangeArrowheads="1"/>
          </p:cNvPicPr>
          <p:nvPr>
            <p:ph sz="quarter" idx="15"/>
          </p:nvPr>
        </p:nvPicPr>
        <p:blipFill>
          <a:blip r:embed="rId2"/>
          <a:srcRect/>
          <a:stretch>
            <a:fillRect/>
          </a:stretch>
        </p:blipFill>
        <p:spPr bwMode="auto">
          <a:xfrm>
            <a:off x="857363" y="981075"/>
            <a:ext cx="6733948" cy="5267325"/>
          </a:xfrm>
          <a:prstGeom prst="rect">
            <a:avLst/>
          </a:prstGeom>
          <a:noFill/>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36</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Diagramme de bloc interne</a:t>
            </a:r>
          </a:p>
          <a:p>
            <a:r>
              <a:rPr smtClean="0"/>
              <a:t>Pédalier</a:t>
            </a:r>
            <a:endParaRPr lang="fr-FR" dirty="0"/>
          </a:p>
        </p:txBody>
      </p:sp>
      <p:pic>
        <p:nvPicPr>
          <p:cNvPr id="8" name="Picture 2" descr="F:\Dropbox\PartageXavier\PTSI\TP\Serie_2_IS_SLCI\IS_1\SysML\vebike.mdzip-2\Bloc d'assistance.png"/>
          <p:cNvPicPr>
            <a:picLocks noGrp="1" noChangeAspect="1" noChangeArrowheads="1"/>
          </p:cNvPicPr>
          <p:nvPr>
            <p:ph sz="quarter" idx="15"/>
          </p:nvPr>
        </p:nvPicPr>
        <p:blipFill>
          <a:blip r:embed="rId2"/>
          <a:srcRect/>
          <a:stretch>
            <a:fillRect/>
          </a:stretch>
        </p:blipFill>
        <p:spPr bwMode="auto">
          <a:xfrm>
            <a:off x="857363" y="981075"/>
            <a:ext cx="6733948" cy="5267325"/>
          </a:xfrm>
          <a:prstGeom prst="rect">
            <a:avLst/>
          </a:prstGeom>
          <a:noFill/>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37</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Structure cinématique du vélo</a:t>
            </a:r>
            <a:endParaRPr lang="fr-FR" dirty="0"/>
          </a:p>
        </p:txBody>
      </p:sp>
      <p:pic>
        <p:nvPicPr>
          <p:cNvPr id="58370" name="Picture 2"/>
          <p:cNvPicPr>
            <a:picLocks noGrp="1" noChangeAspect="1" noChangeArrowheads="1"/>
          </p:cNvPicPr>
          <p:nvPr>
            <p:ph sz="quarter" idx="15"/>
          </p:nvPr>
        </p:nvPicPr>
        <p:blipFill>
          <a:blip r:embed="rId2"/>
          <a:srcRect/>
          <a:stretch>
            <a:fillRect/>
          </a:stretch>
        </p:blipFill>
        <p:spPr bwMode="auto">
          <a:xfrm>
            <a:off x="2263760" y="981075"/>
            <a:ext cx="3921154" cy="5267325"/>
          </a:xfrm>
          <a:prstGeom prst="rect">
            <a:avLst/>
          </a:prstGeom>
          <a:noFill/>
          <a:ln w="9525">
            <a:noFill/>
            <a:miter lim="800000"/>
            <a:headEnd/>
            <a:tailEnd/>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1800" smtClean="0"/>
              <a:t>Sur les vélos classiques, le plateau moyen comporte généralement 36 dents.</a:t>
            </a:r>
          </a:p>
          <a:p>
            <a:r>
              <a:rPr sz="1800" smtClean="0"/>
              <a:t>Sur le vélo MEDIA, le réducteur épicycloïdal installé entre le pédalier 12 et la couronne 8</a:t>
            </a:r>
          </a:p>
          <a:p>
            <a:r>
              <a:rPr sz="1800" smtClean="0"/>
              <a:t>(24 dents) constitue un premier étage de multiplication de vitesse.</a:t>
            </a:r>
          </a:p>
          <a:p>
            <a:endParaRPr lang="fr-FR" sz="18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38</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Réducteur épicycloidal du pédalier</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2050" name="Picture 2"/>
          <p:cNvPicPr>
            <a:picLocks noChangeAspect="1" noChangeArrowheads="1"/>
          </p:cNvPicPr>
          <p:nvPr/>
        </p:nvPicPr>
        <p:blipFill>
          <a:blip r:embed="rId3"/>
          <a:srcRect/>
          <a:stretch>
            <a:fillRect/>
          </a:stretch>
        </p:blipFill>
        <p:spPr bwMode="auto">
          <a:xfrm>
            <a:off x="5643570" y="2928934"/>
            <a:ext cx="2657461" cy="2146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1800" smtClean="0"/>
              <a:t>C’est un moteur à courant continu</a:t>
            </a:r>
          </a:p>
          <a:p>
            <a:r>
              <a:rPr lang="fr-CH" sz="1800" dirty="0" smtClean="0"/>
              <a:t>La résistance de l’induit mesuré est R=0,25 </a:t>
            </a:r>
            <a:r>
              <a:rPr lang="fr-CH" sz="1800" dirty="0" smtClean="0">
                <a:sym typeface="Symbol"/>
              </a:rPr>
              <a:t></a:t>
            </a:r>
            <a:r>
              <a:rPr lang="fr-CH" sz="1800" dirty="0" smtClean="0"/>
              <a:t>.</a:t>
            </a:r>
          </a:p>
          <a:p>
            <a:r>
              <a:rPr lang="fr-CH" sz="1800" b="1" dirty="0" err="1" smtClean="0"/>
              <a:t>Ke</a:t>
            </a:r>
            <a:r>
              <a:rPr lang="fr-CH" sz="1800" b="1" dirty="0" smtClean="0"/>
              <a:t> = 0,065 </a:t>
            </a:r>
            <a:r>
              <a:rPr lang="fr-CH" sz="1800" b="1" dirty="0" err="1" smtClean="0"/>
              <a:t>V.s</a:t>
            </a:r>
            <a:r>
              <a:rPr lang="fr-CH" sz="1800" b="1" dirty="0" smtClean="0"/>
              <a:t>/rad</a:t>
            </a:r>
          </a:p>
          <a:p>
            <a:r>
              <a:rPr lang="fr-CH" sz="1800" b="1" dirty="0" err="1" smtClean="0"/>
              <a:t>Kc</a:t>
            </a:r>
            <a:r>
              <a:rPr lang="fr-CH" sz="1800" b="1" dirty="0" smtClean="0"/>
              <a:t> = 0,065 Nm/A</a:t>
            </a:r>
            <a:endParaRPr sz="1800" b="1" smtClean="0"/>
          </a:p>
          <a:p>
            <a:endParaRPr lang="fr-FR" sz="18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39</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Moteur électrique</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4</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générale du vélo électrique </a:t>
            </a:r>
            <a:r>
              <a:rPr lang="fr-FR" dirty="0" err="1" smtClean="0"/>
              <a:t>yamaha</a:t>
            </a:r>
            <a:endParaRPr lang="fr-FR" dirty="0" smtClean="0"/>
          </a:p>
          <a:p>
            <a:r>
              <a:rPr smtClean="0"/>
              <a:t>Cas d'utilsation</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0" name="Picture 2" descr="F:\Dropbox\PartageXavier\PTSI\TP\Serie_2_IS_SLCI\IS_1\SysML\vebike.mdzip-2\CAS.png"/>
          <p:cNvPicPr>
            <a:picLocks noGrp="1" noChangeAspect="1" noChangeArrowheads="1"/>
          </p:cNvPicPr>
          <p:nvPr>
            <p:ph sz="quarter" idx="15"/>
          </p:nvPr>
        </p:nvPicPr>
        <p:blipFill>
          <a:blip r:embed="rId3"/>
          <a:srcRect/>
          <a:stretch>
            <a:fillRect/>
          </a:stretch>
        </p:blipFill>
        <p:spPr bwMode="auto">
          <a:xfrm>
            <a:off x="1513226" y="1748070"/>
            <a:ext cx="5422223" cy="3733334"/>
          </a:xfrm>
          <a:prstGeom prst="rect">
            <a:avLst/>
          </a:prstGeom>
          <a:noFill/>
        </p:spPr>
      </p:pic>
    </p:spTree>
    <p:extLst>
      <p:ext uri="{BB962C8B-B14F-4D97-AF65-F5344CB8AC3E}">
        <p14:creationId xmlns:p14="http://schemas.microsoft.com/office/powerpoint/2010/main" val="270494127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1800" smtClean="0"/>
              <a:t>La boîte de vitesses Nexus 4 à trains épicycloïdaux et à frein intégré développé par la société SHIMANO.</a:t>
            </a:r>
          </a:p>
          <a:p>
            <a:r>
              <a:rPr sz="1800" smtClean="0"/>
              <a:t>Cette boîte de vitesses est située dans le moyeu de la roue arrière. La sélection des vitesses est manuelle.</a:t>
            </a:r>
          </a:p>
          <a:p>
            <a:endParaRPr sz="1800" smtClean="0"/>
          </a:p>
          <a:p>
            <a:endParaRPr sz="180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40</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La boîte de vitesse NEXUS</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48131" name="Picture 3"/>
          <p:cNvPicPr>
            <a:picLocks noChangeAspect="1" noChangeArrowheads="1"/>
          </p:cNvPicPr>
          <p:nvPr/>
        </p:nvPicPr>
        <p:blipFill>
          <a:blip r:embed="rId3"/>
          <a:srcRect/>
          <a:stretch>
            <a:fillRect/>
          </a:stretch>
        </p:blipFill>
        <p:spPr bwMode="auto">
          <a:xfrm>
            <a:off x="4714876" y="2500306"/>
            <a:ext cx="3295650" cy="2924175"/>
          </a:xfrm>
          <a:prstGeom prst="rect">
            <a:avLst/>
          </a:prstGeom>
          <a:noFill/>
          <a:ln w="9525">
            <a:noFill/>
            <a:miter lim="800000"/>
            <a:headEnd/>
            <a:tailEnd/>
          </a:ln>
          <a:effectLst/>
        </p:spPr>
      </p:pic>
      <p:pic>
        <p:nvPicPr>
          <p:cNvPr id="48132" name="Picture 4"/>
          <p:cNvPicPr>
            <a:picLocks noChangeAspect="1" noChangeArrowheads="1"/>
          </p:cNvPicPr>
          <p:nvPr/>
        </p:nvPicPr>
        <p:blipFill>
          <a:blip r:embed="rId4"/>
          <a:srcRect/>
          <a:stretch>
            <a:fillRect/>
          </a:stretch>
        </p:blipFill>
        <p:spPr bwMode="auto">
          <a:xfrm>
            <a:off x="1142976" y="5715016"/>
            <a:ext cx="6153150" cy="619125"/>
          </a:xfrm>
          <a:prstGeom prst="rect">
            <a:avLst/>
          </a:prstGeom>
          <a:noFill/>
          <a:ln w="9525">
            <a:noFill/>
            <a:miter lim="800000"/>
            <a:headEnd/>
            <a:tailEnd/>
          </a:ln>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838836" cy="2519710"/>
          </a:xfrm>
        </p:spPr>
        <p:txBody>
          <a:bodyPr>
            <a:normAutofit/>
          </a:bodyPr>
          <a:lstStyle/>
          <a:p>
            <a:r>
              <a:rPr sz="1600" smtClean="0"/>
              <a:t>La mesure du couple de pédalage s’effectue à l’aide de ce capteur. Ce dernier permet de transformer la grandeur physique (couple de pédalage Cp) en signal électrique (tension à la sortie du potentiomètre Up)</a:t>
            </a:r>
          </a:p>
          <a:p>
            <a:r>
              <a:rPr sz="1600" smtClean="0"/>
              <a:t>Le couple appliqué sur l’axe du pédalier provoque une faible rotation du levier. Celle ci provoque la rotation de l’axe du potentiomètre qui délivre alors une tension variable.</a:t>
            </a:r>
            <a:endParaRPr sz="160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Capteur de couple</a:t>
            </a:r>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3075" name="Picture 3"/>
          <p:cNvPicPr>
            <a:picLocks noChangeAspect="1" noChangeArrowheads="1"/>
          </p:cNvPicPr>
          <p:nvPr/>
        </p:nvPicPr>
        <p:blipFill>
          <a:blip r:embed="rId3"/>
          <a:srcRect/>
          <a:stretch>
            <a:fillRect/>
          </a:stretch>
        </p:blipFill>
        <p:spPr bwMode="auto">
          <a:xfrm>
            <a:off x="5929322" y="857232"/>
            <a:ext cx="2552700" cy="1876425"/>
          </a:xfrm>
          <a:prstGeom prst="rect">
            <a:avLst/>
          </a:prstGeom>
          <a:noFill/>
          <a:ln w="9525">
            <a:noFill/>
            <a:miter lim="800000"/>
            <a:headEnd/>
            <a:tailEnd/>
          </a:ln>
          <a:effectLst/>
        </p:spPr>
      </p:pic>
      <p:graphicFrame>
        <p:nvGraphicFramePr>
          <p:cNvPr id="9" name="Tableau 8"/>
          <p:cNvGraphicFramePr>
            <a:graphicFrameLocks noGrp="1"/>
          </p:cNvGraphicFramePr>
          <p:nvPr/>
        </p:nvGraphicFramePr>
        <p:xfrm>
          <a:off x="214282" y="2928934"/>
          <a:ext cx="7858181" cy="1051560"/>
        </p:xfrm>
        <a:graphic>
          <a:graphicData uri="http://schemas.openxmlformats.org/drawingml/2006/table">
            <a:tbl>
              <a:tblPr/>
              <a:tblGrid>
                <a:gridCol w="1829546"/>
                <a:gridCol w="860773"/>
                <a:gridCol w="861579"/>
                <a:gridCol w="860773"/>
                <a:gridCol w="861579"/>
                <a:gridCol w="860773"/>
                <a:gridCol w="861579"/>
                <a:gridCol w="861579"/>
              </a:tblGrid>
              <a:tr h="414153">
                <a:tc>
                  <a:txBody>
                    <a:bodyPr/>
                    <a:lstStyle/>
                    <a:p>
                      <a:pPr algn="ctr">
                        <a:lnSpc>
                          <a:spcPct val="115000"/>
                        </a:lnSpc>
                        <a:spcAft>
                          <a:spcPts val="0"/>
                        </a:spcAft>
                      </a:pPr>
                      <a:r>
                        <a:rPr lang="fr-FR" sz="1200" b="1" dirty="0">
                          <a:solidFill>
                            <a:srgbClr val="365F91"/>
                          </a:solidFill>
                          <a:latin typeface="Calibri"/>
                          <a:ea typeface="Times New Roman"/>
                          <a:cs typeface="Times New Roman"/>
                        </a:rPr>
                        <a:t>Couple de pédalage</a:t>
                      </a:r>
                      <a:endParaRPr lang="fr-FR" sz="1200" dirty="0">
                        <a:solidFill>
                          <a:srgbClr val="365F91"/>
                        </a:solidFill>
                        <a:latin typeface="Calibri"/>
                        <a:ea typeface="Times New Roman"/>
                        <a:cs typeface="Calibri"/>
                      </a:endParaRPr>
                    </a:p>
                    <a:p>
                      <a:pPr algn="ctr">
                        <a:lnSpc>
                          <a:spcPct val="115000"/>
                        </a:lnSpc>
                        <a:spcAft>
                          <a:spcPts val="0"/>
                        </a:spcAft>
                      </a:pPr>
                      <a:r>
                        <a:rPr lang="fr-FR" sz="1200" b="1" dirty="0">
                          <a:solidFill>
                            <a:srgbClr val="365F91"/>
                          </a:solidFill>
                          <a:latin typeface="Calibri"/>
                          <a:ea typeface="Times New Roman"/>
                          <a:cs typeface="Times New Roman"/>
                        </a:rPr>
                        <a:t>Cp en Nm</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0</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5,25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dirty="0">
                          <a:solidFill>
                            <a:srgbClr val="365F91"/>
                          </a:solidFill>
                          <a:latin typeface="Calibri"/>
                          <a:ea typeface="Times New Roman"/>
                          <a:cs typeface="Times New Roman"/>
                        </a:rPr>
                        <a:t>8,75</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14</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17,5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21</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24,5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621229">
                <a:tc>
                  <a:txBody>
                    <a:bodyPr/>
                    <a:lstStyle/>
                    <a:p>
                      <a:pPr algn="ctr">
                        <a:lnSpc>
                          <a:spcPct val="115000"/>
                        </a:lnSpc>
                        <a:spcAft>
                          <a:spcPts val="0"/>
                        </a:spcAft>
                      </a:pPr>
                      <a:r>
                        <a:rPr lang="fr-FR" sz="1200" b="1">
                          <a:solidFill>
                            <a:srgbClr val="365F91"/>
                          </a:solidFill>
                          <a:latin typeface="Calibri"/>
                          <a:ea typeface="Times New Roman"/>
                          <a:cs typeface="Times New Roman"/>
                        </a:rPr>
                        <a:t>Tension aux bornes du potentiomètre</a:t>
                      </a:r>
                      <a:endParaRPr lang="fr-FR" sz="1200">
                        <a:solidFill>
                          <a:srgbClr val="365F91"/>
                        </a:solidFill>
                        <a:latin typeface="Calibri"/>
                        <a:ea typeface="Times New Roman"/>
                        <a:cs typeface="Calibri"/>
                      </a:endParaRPr>
                    </a:p>
                    <a:p>
                      <a:pPr algn="ctr">
                        <a:lnSpc>
                          <a:spcPct val="115000"/>
                        </a:lnSpc>
                        <a:spcAft>
                          <a:spcPts val="0"/>
                        </a:spcAft>
                      </a:pPr>
                      <a:r>
                        <a:rPr lang="fr-FR" sz="1200" b="1">
                          <a:solidFill>
                            <a:srgbClr val="365F91"/>
                          </a:solidFill>
                          <a:latin typeface="Calibri"/>
                          <a:ea typeface="Times New Roman"/>
                          <a:cs typeface="Times New Roman"/>
                        </a:rPr>
                        <a:t>u en Volts</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0,96</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dirty="0">
                          <a:solidFill>
                            <a:srgbClr val="365F91"/>
                          </a:solidFill>
                          <a:latin typeface="Calibri"/>
                          <a:ea typeface="Times New Roman"/>
                          <a:cs typeface="Times New Roman"/>
                        </a:rPr>
                        <a:t>1,18</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1,31</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1,5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1,6</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1,7</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dirty="0">
                          <a:solidFill>
                            <a:srgbClr val="365F91"/>
                          </a:solidFill>
                          <a:latin typeface="Calibri"/>
                          <a:ea typeface="Times New Roman"/>
                          <a:cs typeface="Times New Roman"/>
                        </a:rPr>
                        <a:t>1,9</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grpSp>
        <p:nvGrpSpPr>
          <p:cNvPr id="3076" name="Group 4"/>
          <p:cNvGrpSpPr>
            <a:grpSpLocks/>
          </p:cNvGrpSpPr>
          <p:nvPr/>
        </p:nvGrpSpPr>
        <p:grpSpPr bwMode="auto">
          <a:xfrm>
            <a:off x="214282" y="4572007"/>
            <a:ext cx="3964990" cy="1758735"/>
            <a:chOff x="558" y="11180"/>
            <a:chExt cx="7871" cy="3490"/>
          </a:xfrm>
        </p:grpSpPr>
        <p:pic>
          <p:nvPicPr>
            <p:cNvPr id="3077" name="Picture 5" descr="44 ensemble vue de dessus"/>
            <p:cNvPicPr>
              <a:picLocks noChangeAspect="1" noChangeArrowheads="1"/>
            </p:cNvPicPr>
            <p:nvPr/>
          </p:nvPicPr>
          <p:blipFill>
            <a:blip r:embed="rId4"/>
            <a:srcRect/>
            <a:stretch>
              <a:fillRect/>
            </a:stretch>
          </p:blipFill>
          <p:spPr bwMode="auto">
            <a:xfrm>
              <a:off x="2841" y="11180"/>
              <a:ext cx="5588" cy="2906"/>
            </a:xfrm>
            <a:prstGeom prst="rect">
              <a:avLst/>
            </a:prstGeom>
            <a:noFill/>
            <a:ln w="9525">
              <a:noFill/>
              <a:miter lim="800000"/>
              <a:headEnd/>
              <a:tailEnd/>
            </a:ln>
          </p:spPr>
        </p:pic>
        <p:sp>
          <p:nvSpPr>
            <p:cNvPr id="3078" name="AutoShape 6"/>
            <p:cNvSpPr>
              <a:spLocks/>
            </p:cNvSpPr>
            <p:nvPr/>
          </p:nvSpPr>
          <p:spPr bwMode="auto">
            <a:xfrm>
              <a:off x="558" y="13732"/>
              <a:ext cx="1907" cy="938"/>
            </a:xfrm>
            <a:prstGeom prst="borderCallout2">
              <a:avLst>
                <a:gd name="adj1" fmla="val 58339"/>
                <a:gd name="adj2" fmla="val 105239"/>
                <a:gd name="adj3" fmla="val 40753"/>
                <a:gd name="adj4" fmla="val 270183"/>
                <a:gd name="adj5" fmla="val -109649"/>
                <a:gd name="adj6" fmla="val 348661"/>
              </a:avLst>
            </a:prstGeom>
            <a:noFill/>
            <a:ln w="12700">
              <a:solidFill>
                <a:srgbClr val="FF0000"/>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sz="1100" b="0" i="0" u="none" strike="noStrike" cap="none" normalizeH="0" baseline="0" dirty="0" smtClean="0">
                  <a:ln>
                    <a:noFill/>
                  </a:ln>
                  <a:solidFill>
                    <a:schemeClr val="tx1"/>
                  </a:solidFill>
                  <a:effectLst/>
                  <a:latin typeface="Times New Roman" pitchFamily="18" charset="0"/>
                  <a:cs typeface="Arial" pitchFamily="34" charset="0"/>
                </a:rPr>
                <a:t>Mesure du couple</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79" name="AutoShape 7"/>
            <p:cNvSpPr>
              <a:spLocks/>
            </p:cNvSpPr>
            <p:nvPr/>
          </p:nvSpPr>
          <p:spPr bwMode="auto">
            <a:xfrm>
              <a:off x="558" y="12158"/>
              <a:ext cx="2173" cy="816"/>
            </a:xfrm>
            <a:prstGeom prst="borderCallout2">
              <a:avLst>
                <a:gd name="adj1" fmla="val 45569"/>
                <a:gd name="adj2" fmla="val 105523"/>
                <a:gd name="adj3" fmla="val 45569"/>
                <a:gd name="adj4" fmla="val 173907"/>
                <a:gd name="adj5" fmla="val 110147"/>
                <a:gd name="adj6" fmla="val 239133"/>
              </a:avLst>
            </a:prstGeom>
            <a:noFill/>
            <a:ln w="12700">
              <a:solidFill>
                <a:srgbClr val="FF0000"/>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sz="1100" b="0" i="0" u="none" strike="noStrike" cap="none" normalizeH="0" baseline="0" smtClean="0">
                  <a:ln>
                    <a:noFill/>
                  </a:ln>
                  <a:solidFill>
                    <a:schemeClr val="tx1"/>
                  </a:solidFill>
                  <a:effectLst/>
                  <a:latin typeface="Times New Roman" pitchFamily="18" charset="0"/>
                  <a:cs typeface="Arial" pitchFamily="34" charset="0"/>
                </a:rPr>
                <a:t>Mesure de la vitesse</a:t>
              </a: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grpSp>
      <p:pic>
        <p:nvPicPr>
          <p:cNvPr id="14" name="Image 1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4810" y="4500570"/>
            <a:ext cx="3958837" cy="1571636"/>
          </a:xfrm>
          <a:prstGeom prst="rect">
            <a:avLst/>
          </a:prstGeom>
          <a:noFill/>
          <a:ln>
            <a:noFill/>
          </a:ln>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2000" smtClean="0"/>
              <a:t>Capteur inductif</a:t>
            </a:r>
          </a:p>
          <a:p>
            <a:pPr lvl="1"/>
            <a:r>
              <a:rPr sz="1800" smtClean="0"/>
              <a:t>L'élaboration de la loi de commande du moteur à courant continu par le calculateur nécessite une information en vitesse, celle-ci est déterminée par traitement des informations issues du détecteur </a:t>
            </a:r>
            <a:r>
              <a:rPr sz="1800" b="1" smtClean="0"/>
              <a:t>24</a:t>
            </a:r>
            <a:r>
              <a:rPr sz="1800" smtClean="0"/>
              <a:t>. La couronne </a:t>
            </a:r>
            <a:r>
              <a:rPr sz="1800" b="1" smtClean="0"/>
              <a:t>23</a:t>
            </a:r>
            <a:r>
              <a:rPr sz="1800" smtClean="0"/>
              <a:t>, outre sa denture intérieure, comporte une denture extérieure ferromagnétique de 50 dents.</a:t>
            </a:r>
          </a:p>
          <a:p>
            <a:pPr lvl="1"/>
            <a:r>
              <a:rPr sz="1800" smtClean="0"/>
              <a:t>Le détecteur </a:t>
            </a:r>
            <a:r>
              <a:rPr sz="1800" b="1" smtClean="0"/>
              <a:t>24</a:t>
            </a:r>
            <a:r>
              <a:rPr sz="1800" smtClean="0"/>
              <a:t> est du type inductif, c’est-à-dire qu’il génère un champ électromagnétique à l’avant de sa surface sensible. Lors de l’entrée d’une dent dans le champ, une impulsion est retournée au calculateur. Sur une durée donnée , le détecteur fourni au calculateur  impulsions.</a:t>
            </a:r>
            <a:endParaRPr sz="1600" smtClean="0"/>
          </a:p>
          <a:p>
            <a:endParaRPr sz="2000" smtClean="0"/>
          </a:p>
          <a:p>
            <a:pPr lvl="1"/>
            <a:endParaRPr sz="1800" smtClean="0"/>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42</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Capteur tachymétrique</a:t>
            </a:r>
          </a:p>
          <a:p>
            <a:endParaRPr smtClean="0"/>
          </a:p>
          <a:p>
            <a:endParaRPr lang="fr-FR" dirty="0"/>
          </a:p>
        </p:txBody>
      </p:sp>
      <p:pic>
        <p:nvPicPr>
          <p:cNvPr id="49154" name="Picture 2"/>
          <p:cNvPicPr>
            <a:picLocks noChangeAspect="1" noChangeArrowheads="1"/>
          </p:cNvPicPr>
          <p:nvPr/>
        </p:nvPicPr>
        <p:blipFill>
          <a:blip r:embed="rId2"/>
          <a:srcRect/>
          <a:stretch>
            <a:fillRect/>
          </a:stretch>
        </p:blipFill>
        <p:spPr bwMode="auto">
          <a:xfrm>
            <a:off x="642910" y="4429132"/>
            <a:ext cx="7287849" cy="2071702"/>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2448272"/>
          </a:xfrm>
        </p:spPr>
        <p:txBody>
          <a:bodyPr>
            <a:normAutofit fontScale="70000" lnSpcReduction="20000"/>
          </a:bodyPr>
          <a:lstStyle/>
          <a:p>
            <a:r>
              <a:rPr smtClean="0"/>
              <a:t>Capteur effet Hall</a:t>
            </a:r>
          </a:p>
          <a:p>
            <a:pPr lvl="1"/>
            <a:r>
              <a:rPr smtClean="0"/>
              <a:t>Il est composé d’un disque ferrétique denté (9 dents) et d’un capteur à effet hall à fourche.</a:t>
            </a:r>
          </a:p>
          <a:p>
            <a:pPr lvl="1"/>
            <a:r>
              <a:rPr smtClean="0"/>
              <a:t>Le capteur à effet hall est composé de deux parties (correspondant aux deux éléments physique de la fourche) :</a:t>
            </a:r>
          </a:p>
          <a:p>
            <a:pPr lvl="2"/>
            <a:r>
              <a:rPr smtClean="0"/>
              <a:t>un aimant permanent</a:t>
            </a:r>
          </a:p>
          <a:p>
            <a:pPr lvl="2"/>
            <a:r>
              <a:rPr smtClean="0"/>
              <a:t>un capteur à effet hall</a:t>
            </a:r>
          </a:p>
          <a:p>
            <a:pPr lvl="1"/>
            <a:r>
              <a:rPr smtClean="0"/>
              <a:t>Lorsqu’un élément magnétique extérieur (ici, al roue dentée) va passer entre les deux éléments de la fourche, le champ magnétique va être dévié et va ainsi changer l’état logique du capteur.</a:t>
            </a:r>
          </a:p>
          <a:p>
            <a:pPr lvl="1"/>
            <a:r>
              <a:rPr smtClean="0"/>
              <a:t>Par rapport à la solution classique à infra rouge (un émetteur et un récepteur de chaque coté), cette solution est plus robuste dans un milieu salissant et s’affranchi des sources de lumière infra rouge parasite.</a:t>
            </a:r>
          </a:p>
          <a:p>
            <a:pPr lvl="1"/>
            <a:endParaRPr smtClean="0"/>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43</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Capteur tachymétrique</a:t>
            </a:r>
          </a:p>
          <a:p>
            <a:endParaRPr smtClean="0"/>
          </a:p>
          <a:p>
            <a:endParaRPr lang="fr-FR" dirty="0"/>
          </a:p>
        </p:txBody>
      </p:sp>
      <p:pic>
        <p:nvPicPr>
          <p:cNvPr id="47106" name="Picture 2"/>
          <p:cNvPicPr>
            <a:picLocks noChangeAspect="1" noChangeArrowheads="1"/>
          </p:cNvPicPr>
          <p:nvPr/>
        </p:nvPicPr>
        <p:blipFill>
          <a:blip r:embed="rId2"/>
          <a:srcRect/>
          <a:stretch>
            <a:fillRect/>
          </a:stretch>
        </p:blipFill>
        <p:spPr bwMode="auto">
          <a:xfrm>
            <a:off x="285720" y="3571876"/>
            <a:ext cx="3567008" cy="1071570"/>
          </a:xfrm>
          <a:prstGeom prst="rect">
            <a:avLst/>
          </a:prstGeom>
          <a:noFill/>
          <a:ln w="9525">
            <a:noFill/>
            <a:miter lim="800000"/>
            <a:headEnd/>
            <a:tailEnd/>
          </a:ln>
        </p:spPr>
      </p:pic>
      <p:pic>
        <p:nvPicPr>
          <p:cNvPr id="47108" name="Picture 4"/>
          <p:cNvPicPr>
            <a:picLocks noChangeAspect="1" noChangeArrowheads="1"/>
          </p:cNvPicPr>
          <p:nvPr/>
        </p:nvPicPr>
        <p:blipFill>
          <a:blip r:embed="rId3"/>
          <a:srcRect/>
          <a:stretch>
            <a:fillRect/>
          </a:stretch>
        </p:blipFill>
        <p:spPr bwMode="auto">
          <a:xfrm>
            <a:off x="6786578" y="-142900"/>
            <a:ext cx="1719257" cy="1660423"/>
          </a:xfrm>
          <a:prstGeom prst="rect">
            <a:avLst/>
          </a:prstGeom>
          <a:noFill/>
          <a:ln w="9525">
            <a:noFill/>
            <a:miter lim="800000"/>
            <a:headEnd/>
            <a:tailEnd/>
          </a:ln>
          <a:effectLst/>
        </p:spPr>
      </p:pic>
      <p:pic>
        <p:nvPicPr>
          <p:cNvPr id="47109" name="Picture 5"/>
          <p:cNvPicPr>
            <a:picLocks noChangeAspect="1" noChangeArrowheads="1"/>
          </p:cNvPicPr>
          <p:nvPr/>
        </p:nvPicPr>
        <p:blipFill>
          <a:blip r:embed="rId4"/>
          <a:srcRect/>
          <a:stretch>
            <a:fillRect/>
          </a:stretch>
        </p:blipFill>
        <p:spPr bwMode="auto">
          <a:xfrm>
            <a:off x="214282" y="5000636"/>
            <a:ext cx="3709540" cy="1357322"/>
          </a:xfrm>
          <a:prstGeom prst="rect">
            <a:avLst/>
          </a:prstGeom>
          <a:noFill/>
          <a:ln w="9525">
            <a:noFill/>
            <a:miter lim="800000"/>
            <a:headEnd/>
            <a:tailEnd/>
          </a:ln>
        </p:spPr>
      </p:pic>
      <p:pic>
        <p:nvPicPr>
          <p:cNvPr id="47110" name="Picture 6"/>
          <p:cNvPicPr>
            <a:picLocks noChangeAspect="1" noChangeArrowheads="1"/>
          </p:cNvPicPr>
          <p:nvPr/>
        </p:nvPicPr>
        <p:blipFill>
          <a:blip r:embed="rId5"/>
          <a:srcRect/>
          <a:stretch>
            <a:fillRect/>
          </a:stretch>
        </p:blipFill>
        <p:spPr bwMode="auto">
          <a:xfrm>
            <a:off x="4302102" y="4000504"/>
            <a:ext cx="3873921" cy="2857496"/>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a:t>Présentation du logiciel d’acquisition</a:t>
            </a:r>
            <a:br>
              <a:rPr lang="fr-FR" dirty="0"/>
            </a:br>
            <a:endParaRPr lang="fr-FR" dirty="0"/>
          </a:p>
        </p:txBody>
      </p:sp>
      <p:sp>
        <p:nvSpPr>
          <p:cNvPr id="3" name="Espace réservé du numéro de diapositive 2"/>
          <p:cNvSpPr>
            <a:spLocks noGrp="1"/>
          </p:cNvSpPr>
          <p:nvPr>
            <p:ph type="sldNum" sz="quarter" idx="12"/>
          </p:nvPr>
        </p:nvSpPr>
        <p:spPr/>
        <p:txBody>
          <a:bodyPr/>
          <a:lstStyle/>
          <a:p>
            <a:fld id="{256D3EEF-DE4E-429D-8EC4-DDC531AFF587}" type="slidenum">
              <a:rPr lang="fr-FR" smtClean="0"/>
              <a:pPr/>
              <a:t>44</a:t>
            </a:fld>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771198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760640"/>
          </a:xfrm>
        </p:spPr>
        <p:txBody>
          <a:bodyPr>
            <a:normAutofit fontScale="92500" lnSpcReduction="20000"/>
          </a:bodyPr>
          <a:lstStyle/>
          <a:p>
            <a:pPr lvl="0"/>
            <a:r>
              <a:rPr lang="fr-FR" dirty="0" smtClean="0"/>
              <a:t>Sur le boitier Media, positionner :</a:t>
            </a:r>
          </a:p>
          <a:p>
            <a:pPr lvl="1"/>
            <a:r>
              <a:rPr lang="fr-FR" dirty="0" smtClean="0"/>
              <a:t>Système PAS sur PEDALAGE</a:t>
            </a:r>
          </a:p>
          <a:p>
            <a:pPr lvl="1"/>
            <a:r>
              <a:rPr lang="fr-FR" dirty="0" smtClean="0"/>
              <a:t>Alimentation sur MARCHE</a:t>
            </a:r>
          </a:p>
          <a:p>
            <a:pPr lvl="1"/>
            <a:r>
              <a:rPr lang="fr-FR" dirty="0" smtClean="0"/>
              <a:t>Commande moteur sur SYSTÈME PAS</a:t>
            </a:r>
          </a:p>
          <a:p>
            <a:pPr lvl="1"/>
            <a:endParaRPr dirty="0" smtClean="0"/>
          </a:p>
          <a:p>
            <a:pPr lvl="0"/>
            <a:r>
              <a:rPr dirty="0" smtClean="0"/>
              <a:t>Sur </a:t>
            </a:r>
            <a:r>
              <a:rPr dirty="0" smtClean="0"/>
              <a:t>l’ordinateur :</a:t>
            </a:r>
          </a:p>
          <a:p>
            <a:pPr lvl="1"/>
            <a:r>
              <a:rPr dirty="0" smtClean="0"/>
              <a:t>Sur le bureau, </a:t>
            </a:r>
            <a:r>
              <a:rPr dirty="0" smtClean="0"/>
              <a:t>Ouvrir </a:t>
            </a:r>
            <a:r>
              <a:rPr dirty="0" err="1" smtClean="0"/>
              <a:t>Digiview</a:t>
            </a:r>
            <a:endParaRPr dirty="0" smtClean="0"/>
          </a:p>
          <a:p>
            <a:pPr lvl="1"/>
            <a:r>
              <a:rPr dirty="0" smtClean="0"/>
              <a:t>Agrandir la fenêtre en plein écran et réafficher les fenêtres en mosaïques.</a:t>
            </a:r>
          </a:p>
          <a:p>
            <a:pPr lvl="1"/>
            <a:r>
              <a:rPr dirty="0" smtClean="0"/>
              <a:t>Fermer la fenêtre des macro fonctions</a:t>
            </a:r>
          </a:p>
          <a:p>
            <a:pPr lvl="1"/>
            <a:r>
              <a:rPr dirty="0" smtClean="0"/>
              <a:t>Dans le menu Acquis, sélectionner ACQUISITION</a:t>
            </a:r>
          </a:p>
          <a:p>
            <a:pPr lvl="1"/>
            <a:r>
              <a:rPr dirty="0" smtClean="0"/>
              <a:t>Repérer les boutons AD EXE et STOP pour démarrer et arrêter la </a:t>
            </a:r>
            <a:r>
              <a:rPr dirty="0" smtClean="0"/>
              <a:t>mesure</a:t>
            </a:r>
          </a:p>
          <a:p>
            <a:pPr lvl="1"/>
            <a:r>
              <a:rPr lang="fr-FR" dirty="0" smtClean="0"/>
              <a:t>Cliquer sur ADD EXE (ou sur ON) pour lancer l’acquisition</a:t>
            </a:r>
            <a:endParaRPr dirty="0" smtClean="0"/>
          </a:p>
          <a:p>
            <a:pPr marL="457200" lvl="1" indent="0">
              <a:buNone/>
            </a:pPr>
            <a:endParaRPr dirty="0" smtClean="0"/>
          </a:p>
          <a:p>
            <a:pPr lvl="0"/>
            <a:r>
              <a:rPr dirty="0" smtClean="0"/>
              <a:t>Sur le vélo</a:t>
            </a:r>
          </a:p>
          <a:p>
            <a:pPr lvl="1"/>
            <a:r>
              <a:rPr lang="fr-FR" dirty="0" smtClean="0"/>
              <a:t>Actionner la pédale pour réaliser des mesures</a:t>
            </a:r>
          </a:p>
          <a:p>
            <a:r>
              <a:rPr lang="fr-FR" dirty="0" smtClean="0"/>
              <a:t>Sur le PC stopper la mesure.</a:t>
            </a:r>
            <a:endParaRP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du logiciel d’acquisition</a:t>
            </a:r>
            <a:br>
              <a:rPr lang="fr-FR" dirty="0"/>
            </a:br>
            <a:r>
              <a:rPr lang="fr-FR" dirty="0" smtClean="0"/>
              <a:t>Lancement d’une acquisition</a:t>
            </a:r>
            <a:endParaRPr lang="fr-FR" dirty="0"/>
          </a:p>
        </p:txBody>
      </p:sp>
      <p:sp>
        <p:nvSpPr>
          <p:cNvPr id="10" name="ZoneTexte 9">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1069924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fontScale="92500" lnSpcReduction="20000"/>
          </a:bodyPr>
          <a:lstStyle/>
          <a:p>
            <a:r>
              <a:rPr lang="fr-FR" sz="2000" dirty="0"/>
              <a:t>Depuis son invention, il y a près d’un siècle et demi, la bicyclette n’a cessé de suivre les évolutions technologiques liées aux principes de transmission de puissance, aux matériaux et à leur mise en forme. Jusqu’alors, seule l’énergie développée par le cycliste était motrice et celui-ci peinait lorsqu’il lui fallait fournir un effort important. Depuis 1997, la société japonaise Yamaha propose un produit dont le principe repose sur l’utilisation d’une énergie d’appoint qui prend en charge une partie du travail à fournir lorsque le pédalage devient difficile (démarrage, montées, vent de face </a:t>
            </a:r>
            <a:r>
              <a:rPr lang="fr-FR" sz="2000" dirty="0" smtClean="0"/>
              <a:t>…).</a:t>
            </a:r>
            <a:endParaRPr lang="fr-FR" sz="2000" dirty="0"/>
          </a:p>
          <a:p>
            <a:r>
              <a:rPr lang="fr-FR" sz="2000" dirty="0"/>
              <a:t>Le système d’aide au pédalage est un système commandé puisque son assistance dépend de </a:t>
            </a:r>
            <a:r>
              <a:rPr lang="fr-FR" sz="2000" dirty="0" smtClean="0"/>
              <a:t>:</a:t>
            </a:r>
          </a:p>
          <a:p>
            <a:pPr lvl="1"/>
            <a:r>
              <a:rPr lang="fr-FR" sz="1600" dirty="0" smtClean="0"/>
              <a:t>l’effort </a:t>
            </a:r>
            <a:r>
              <a:rPr lang="fr-FR" sz="1600" dirty="0"/>
              <a:t>de pédalage ;</a:t>
            </a:r>
          </a:p>
          <a:p>
            <a:pPr lvl="1"/>
            <a:r>
              <a:rPr lang="fr-FR" sz="1600" dirty="0"/>
              <a:t>la vitesse de la bicyclette.</a:t>
            </a:r>
          </a:p>
          <a:p>
            <a:r>
              <a:rPr lang="fr-FR" sz="2000" dirty="0"/>
              <a:t>Ce nouveau concept de vélo utilise :</a:t>
            </a:r>
          </a:p>
          <a:p>
            <a:pPr lvl="1"/>
            <a:r>
              <a:rPr lang="fr-FR" sz="1600" dirty="0"/>
              <a:t>Le système d’assistance électrique PAS (Power </a:t>
            </a:r>
            <a:r>
              <a:rPr lang="fr-FR" sz="1600" dirty="0" err="1"/>
              <a:t>Assist</a:t>
            </a:r>
            <a:r>
              <a:rPr lang="fr-FR" sz="1600" dirty="0"/>
              <a:t> System) développé par la société Yamaha. Ce système est monté sur l’axe de pédalier. Un sélecteur trois positions (Off – On – Eco) monté sur le guidon du vélo permet de couper ou non le système PAS.</a:t>
            </a:r>
          </a:p>
          <a:p>
            <a:pPr lvl="1"/>
            <a:r>
              <a:rPr lang="fr-FR" sz="1600" dirty="0"/>
              <a:t>Un dérailleur </a:t>
            </a:r>
            <a:r>
              <a:rPr lang="fr-FR" sz="1600" dirty="0" err="1"/>
              <a:t>Nexus</a:t>
            </a:r>
            <a:r>
              <a:rPr lang="fr-FR" sz="1600" dirty="0"/>
              <a:t> 4 à trains épicycloïdaux et à frein intégré développé par la société </a:t>
            </a:r>
            <a:r>
              <a:rPr lang="fr-FR" sz="1600" dirty="0" err="1"/>
              <a:t>Shimano</a:t>
            </a:r>
            <a:r>
              <a:rPr lang="fr-FR" sz="1600" dirty="0"/>
              <a:t>. Ce dérailleur est situé dans le moyeu de la roue arrière. La sélection des vitesses pour le dérailleur </a:t>
            </a:r>
            <a:r>
              <a:rPr lang="fr-FR" sz="1600" dirty="0" err="1"/>
              <a:t>Nexus</a:t>
            </a:r>
            <a:r>
              <a:rPr lang="fr-FR" sz="1600" dirty="0"/>
              <a:t> 4 est manuelle.</a:t>
            </a:r>
          </a:p>
          <a:p>
            <a:pPr lvl="1"/>
            <a:r>
              <a:rPr lang="fr-FR" sz="1600" dirty="0"/>
              <a:t>Une batterie </a:t>
            </a:r>
            <a:r>
              <a:rPr lang="fr-FR" sz="1600" dirty="0" err="1"/>
              <a:t>NiCd</a:t>
            </a:r>
            <a:r>
              <a:rPr lang="fr-FR" sz="1600" dirty="0"/>
              <a:t> de 24 V et 5 Ah facilement escamotable pour être rechargée en quelques heures sur simple prise de courant. Un indicateur de charge est placé sur le guidon du vélo permettant de connaître le taux de charge disponible.</a:t>
            </a:r>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5</a:t>
            </a:fld>
            <a:endParaRPr kumimoji="0" lang="fr-FR"/>
          </a:p>
        </p:txBody>
      </p:sp>
      <p:sp>
        <p:nvSpPr>
          <p:cNvPr id="4" name="Espace réservé du texte 3"/>
          <p:cNvSpPr>
            <a:spLocks noGrp="1"/>
          </p:cNvSpPr>
          <p:nvPr>
            <p:ph type="body" sz="quarter" idx="13"/>
          </p:nvPr>
        </p:nvSpPr>
        <p:spPr/>
        <p:txBody>
          <a:bodyPr>
            <a:normAutofit fontScale="85000" lnSpcReduction="10000"/>
          </a:bodyPr>
          <a:lstStyle/>
          <a:p>
            <a:r>
              <a:rPr lang="fr-FR" dirty="0" smtClean="0"/>
              <a:t>Présentation générale du vélo électrique </a:t>
            </a:r>
            <a:r>
              <a:rPr lang="fr-FR" dirty="0" err="1" smtClean="0"/>
              <a:t>yamaha</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2704941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a:bodyPr>
          <a:lstStyle/>
          <a:p>
            <a:endParaRPr lang="fr-FR" sz="16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6</a:t>
            </a:fld>
            <a:endParaRPr kumimoji="0" lang="fr-FR"/>
          </a:p>
        </p:txBody>
      </p:sp>
      <p:sp>
        <p:nvSpPr>
          <p:cNvPr id="4" name="Espace réservé du texte 3"/>
          <p:cNvSpPr>
            <a:spLocks noGrp="1"/>
          </p:cNvSpPr>
          <p:nvPr>
            <p:ph type="body" sz="quarter" idx="13"/>
          </p:nvPr>
        </p:nvSpPr>
        <p:spPr/>
        <p:txBody>
          <a:bodyPr>
            <a:normAutofit fontScale="85000" lnSpcReduction="10000"/>
          </a:bodyPr>
          <a:lstStyle/>
          <a:p>
            <a:r>
              <a:rPr lang="fr-FR" dirty="0" smtClean="0"/>
              <a:t>Présentation générale du vélo électrique </a:t>
            </a:r>
            <a:r>
              <a:rPr lang="fr-FR" dirty="0" err="1" smtClean="0"/>
              <a:t>yamaha</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6" name="Imag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28800"/>
            <a:ext cx="7629981" cy="4608512"/>
          </a:xfrm>
          <a:prstGeom prst="rect">
            <a:avLst/>
          </a:prstGeom>
          <a:noFill/>
          <a:ln>
            <a:noFill/>
          </a:ln>
        </p:spPr>
      </p:pic>
    </p:spTree>
    <p:extLst>
      <p:ext uri="{BB962C8B-B14F-4D97-AF65-F5344CB8AC3E}">
        <p14:creationId xmlns:p14="http://schemas.microsoft.com/office/powerpoint/2010/main" val="35565473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a:bodyPr>
          <a:lstStyle/>
          <a:p>
            <a:r>
              <a:rPr lang="fr-FR" sz="1600" dirty="0"/>
              <a:t>La gestion de l’assistance obéit aux principes suivants :</a:t>
            </a:r>
          </a:p>
          <a:p>
            <a:pPr lvl="1"/>
            <a:r>
              <a:rPr lang="fr-FR" sz="1200" dirty="0"/>
              <a:t>jusqu’à 15 km/h, le système fournit une puissance égale à celle générée par le cycliste ;</a:t>
            </a:r>
          </a:p>
          <a:p>
            <a:pPr lvl="1"/>
            <a:r>
              <a:rPr lang="fr-FR" sz="1200" dirty="0"/>
              <a:t>entre 15 et 24 km/h, l’assistance décroît progressivement au fur et à mesure que la vitesse augmente ;</a:t>
            </a:r>
          </a:p>
          <a:p>
            <a:pPr lvl="1"/>
            <a:r>
              <a:rPr lang="fr-FR" sz="1200" dirty="0"/>
              <a:t>à partir de 24 km/h, l’assistance est nulle et seule la puissance du cycliste est motrice.</a:t>
            </a:r>
          </a:p>
          <a:p>
            <a:r>
              <a:rPr lang="fr-FR" sz="1600" dirty="0"/>
              <a:t>Le graphique ci-dessous, extrait d’une brochure commerciale, met en évidence la variation de </a:t>
            </a:r>
            <a:r>
              <a:rPr lang="fr-FR" sz="1600" dirty="0" smtClean="0"/>
              <a:t>l'assistance</a:t>
            </a:r>
            <a:endParaRPr lang="fr-FR" sz="1600" dirty="0"/>
          </a:p>
          <a:p>
            <a:endParaRPr lang="fr-FR" sz="16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7</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générale du vélo électrique </a:t>
            </a:r>
            <a:r>
              <a:rPr lang="fr-FR" dirty="0" err="1" smtClean="0"/>
              <a:t>yamaha</a:t>
            </a:r>
            <a:endParaRPr lang="fr-FR" dirty="0" smtClean="0"/>
          </a:p>
          <a:p>
            <a:r>
              <a:rPr lang="fr-FR" dirty="0" smtClean="0"/>
              <a:t>Gestion de l’assistance</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7" name="Image 6"/>
          <p:cNvPicPr/>
          <p:nvPr/>
        </p:nvPicPr>
        <p:blipFill>
          <a:blip r:embed="rId3"/>
          <a:stretch>
            <a:fillRect/>
          </a:stretch>
        </p:blipFill>
        <p:spPr>
          <a:xfrm>
            <a:off x="1475656" y="2878539"/>
            <a:ext cx="5106670" cy="3646805"/>
          </a:xfrm>
          <a:prstGeom prst="rect">
            <a:avLst/>
          </a:prstGeom>
        </p:spPr>
      </p:pic>
    </p:spTree>
    <p:extLst>
      <p:ext uri="{BB962C8B-B14F-4D97-AF65-F5344CB8AC3E}">
        <p14:creationId xmlns:p14="http://schemas.microsoft.com/office/powerpoint/2010/main" val="29554738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a:bodyPr>
          <a:lstStyle/>
          <a:p>
            <a:r>
              <a:rPr lang="fr-FR" sz="1600" dirty="0"/>
              <a:t>La puissance d’appoint est délivrée par le moteur électrique qui est commandé par le calculateur. Celui-ci transmet les consignes élaborées selon une loi préprogrammée en fonction de la puissance fournie par le cycliste</a:t>
            </a:r>
            <a:r>
              <a:rPr lang="fr-FR" sz="1600" dirty="0" smtClean="0"/>
              <a:t>.</a:t>
            </a:r>
          </a:p>
          <a:p>
            <a:pPr marL="0" indent="0">
              <a:buNone/>
            </a:pPr>
            <a:endParaRPr lang="fr-FR" sz="1600" dirty="0"/>
          </a:p>
          <a:p>
            <a:r>
              <a:rPr lang="fr-FR" sz="1600" dirty="0"/>
              <a:t>Le vélo électrique permet d’assister les personnes voulant se déplacer en déployant un effort physique limité. Dans un contexte ou l’écologie est au cœur des préoccupations, il est aussi un moyen de déplacement qui limite la pollution.</a:t>
            </a:r>
          </a:p>
          <a:p>
            <a:pPr marL="0" indent="0">
              <a:buNone/>
            </a:pPr>
            <a:endParaRPr lang="fr-FR" sz="1600" dirty="0"/>
          </a:p>
          <a:p>
            <a:r>
              <a:rPr lang="fr-FR" sz="1600" dirty="0"/>
              <a:t>Les vélos électriques permettent d’ajouter l’énergie fournie par un humain à une énergie fournie par un  moteur électrique afin de faire avancer un vélo. L’énergie humaine est transformée en énergie mécanique par le pédalier. Un boîtier de commande a pour but de déterminer si une assistance est nécessaire ou pas. Si tel est le cas, le moteur permet de fournir une énergie mécanique supplémentaire. L’énergie mécanique humaine ainsi que l’énergie mécanique fournie par le moteur sont sommées par une couronne présente dans la boîte de vitesse.</a:t>
            </a:r>
          </a:p>
          <a:p>
            <a:pPr marL="0" indent="0">
              <a:buNone/>
            </a:pPr>
            <a:endParaRPr lang="fr-FR" sz="1600" dirty="0"/>
          </a:p>
          <a:p>
            <a:r>
              <a:rPr lang="fr-FR" sz="1600" dirty="0"/>
              <a:t>L’énergie électrique est fournie par une batterie de 24V. L’utilisateur a la possibilité de sélectionner l’assistance qu’il désire : pas d’assistance, assistance économique, pleine assistance. </a:t>
            </a:r>
          </a:p>
          <a:p>
            <a:endParaRPr lang="fr-FR" sz="16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8</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générale du vélo électrique </a:t>
            </a:r>
            <a:r>
              <a:rPr lang="fr-FR" dirty="0" err="1" smtClean="0"/>
              <a:t>yamaha</a:t>
            </a:r>
            <a:endParaRPr lang="fr-FR" dirty="0" smtClean="0"/>
          </a:p>
          <a:p>
            <a:r>
              <a:rPr lang="fr-FR" dirty="0" smtClean="0"/>
              <a:t>Gestion de l’assistance</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246512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pPr lvl="0"/>
            <a:r>
              <a:rPr lang="fr-FR" dirty="0"/>
              <a:t>U</a:t>
            </a:r>
            <a:r>
              <a:rPr lang="fr-FR" dirty="0" smtClean="0"/>
              <a:t>n </a:t>
            </a:r>
            <a:r>
              <a:rPr lang="fr-FR" dirty="0"/>
              <a:t>vélo Yamaha PAS sur lequel :</a:t>
            </a:r>
          </a:p>
          <a:p>
            <a:pPr lvl="1"/>
            <a:r>
              <a:rPr lang="fr-FR" dirty="0"/>
              <a:t>les signaux « tension du moteur à courant continu », « intensité du moteur à courant continu » et « tension du capteur de mesure de l’effort de pédalage » sont prélevés et envoyés au boîtier MEDIA.</a:t>
            </a:r>
          </a:p>
          <a:p>
            <a:pPr lvl="1"/>
            <a:r>
              <a:rPr lang="fr-FR" dirty="0"/>
              <a:t>un capteur de vitesse de rotation du moteur à courant continu a été placé dans le prolongement de l’arbre moteur. Le signal de sortie de ce capteur est envoyé au boîtier MEDIA.</a:t>
            </a:r>
          </a:p>
          <a:p>
            <a:endParaRPr lang="fr-FR"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9</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a:t>
            </a:r>
            <a:r>
              <a:rPr lang="fr-FR" dirty="0" smtClean="0"/>
              <a:t>du vélo électrique</a:t>
            </a:r>
          </a:p>
          <a:p>
            <a:r>
              <a:rPr lang="fr-FR" dirty="0" smtClean="0"/>
              <a:t>Constituants du banc de mesure</a:t>
            </a:r>
          </a:p>
        </p:txBody>
      </p:sp>
      <p:sp>
        <p:nvSpPr>
          <p:cNvPr id="23" name="ZoneTexte 22">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7409" name="Picture 1" descr="HPIM0562"/>
          <p:cNvPicPr>
            <a:picLocks noChangeAspect="1" noChangeArrowheads="1"/>
          </p:cNvPicPr>
          <p:nvPr/>
        </p:nvPicPr>
        <p:blipFill>
          <a:blip r:embed="rId3" cstate="print"/>
          <a:srcRect/>
          <a:stretch>
            <a:fillRect/>
          </a:stretch>
        </p:blipFill>
        <p:spPr bwMode="auto">
          <a:xfrm>
            <a:off x="928662" y="4286256"/>
            <a:ext cx="2526904" cy="1900232"/>
          </a:xfrm>
          <a:prstGeom prst="rect">
            <a:avLst/>
          </a:prstGeom>
          <a:noFill/>
          <a:ln w="9525">
            <a:noFill/>
            <a:miter lim="800000"/>
            <a:headEnd/>
            <a:tailEnd/>
          </a:ln>
        </p:spPr>
      </p:pic>
    </p:spTree>
    <p:extLst>
      <p:ext uri="{BB962C8B-B14F-4D97-AF65-F5344CB8AC3E}">
        <p14:creationId xmlns:p14="http://schemas.microsoft.com/office/powerpoint/2010/main" val="3894496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quette commercial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Pitchbook</Template>
  <TotalTime>0</TotalTime>
  <Words>2363</Words>
  <Application>Microsoft Office PowerPoint</Application>
  <PresentationFormat>Affichage à l'écran (4:3)</PresentationFormat>
  <Paragraphs>342</Paragraphs>
  <Slides>45</Slides>
  <Notes>2</Notes>
  <HiddenSlides>4</HiddenSlides>
  <MMClips>0</MMClips>
  <ScaleCrop>false</ScaleCrop>
  <HeadingPairs>
    <vt:vector size="4" baseType="variant">
      <vt:variant>
        <vt:lpstr>Thème</vt:lpstr>
      </vt:variant>
      <vt:variant>
        <vt:i4>1</vt:i4>
      </vt:variant>
      <vt:variant>
        <vt:lpstr>Titres des diapositives</vt:lpstr>
      </vt:variant>
      <vt:variant>
        <vt:i4>45</vt:i4>
      </vt:variant>
    </vt:vector>
  </HeadingPairs>
  <TitlesOfParts>
    <vt:vector size="46" baseType="lpstr">
      <vt:lpstr>Plaquette commerciale</vt:lpstr>
      <vt:lpstr>Vélo PAS a assistance électrique </vt:lpstr>
      <vt:lpstr>Plan</vt:lpstr>
      <vt:lpstr>Présentation générale du velo Electrique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Mise en œuvre du vélo électrique</vt:lpstr>
      <vt:lpstr>Présentation PowerPoint</vt:lpstr>
      <vt:lpstr>Présentation PowerPoint</vt:lpstr>
      <vt:lpstr>Présentation PowerPoint</vt:lpstr>
      <vt:lpstr>Présentation externe du vélo électrique</vt:lpstr>
      <vt:lpstr>Présentation PowerPoint</vt:lpstr>
      <vt:lpstr>Présentation PowerPoint</vt:lpstr>
      <vt:lpstr>Présentation PowerPoint</vt:lpstr>
      <vt:lpstr>Présentation PowerPoint</vt:lpstr>
      <vt:lpstr>Présentation PowerPoint</vt:lpstr>
      <vt:lpstr>Présentation interne du vélo électrique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du logiciel d’acquisition </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Vélo PAS</dc:title>
  <dc:creator/>
  <cp:lastModifiedBy/>
  <cp:revision>1</cp:revision>
  <dcterms:created xsi:type="dcterms:W3CDTF">2011-01-14T10:02:43Z</dcterms:created>
  <dcterms:modified xsi:type="dcterms:W3CDTF">2013-09-23T14:20:03Z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1036</vt:i4>
  </property>
  <property fmtid="{D5CDD505-2E9C-101B-9397-08002B2CF9AE}" pid="3" name="_Version">
    <vt:lpwstr>12.0.4518</vt:lpwstr>
  </property>
</Properties>
</file>